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2"/>
  </p:notesMasterIdLst>
  <p:sldIdLst>
    <p:sldId id="256" r:id="rId2"/>
    <p:sldId id="354" r:id="rId3"/>
    <p:sldId id="355" r:id="rId4"/>
    <p:sldId id="356" r:id="rId5"/>
    <p:sldId id="357" r:id="rId6"/>
    <p:sldId id="344" r:id="rId7"/>
    <p:sldId id="345" r:id="rId8"/>
    <p:sldId id="346" r:id="rId9"/>
    <p:sldId id="347" r:id="rId10"/>
    <p:sldId id="348" r:id="rId11"/>
    <p:sldId id="349" r:id="rId12"/>
    <p:sldId id="350" r:id="rId13"/>
    <p:sldId id="353" r:id="rId14"/>
    <p:sldId id="351" r:id="rId15"/>
    <p:sldId id="352" r:id="rId16"/>
    <p:sldId id="257" r:id="rId17"/>
    <p:sldId id="258" r:id="rId18"/>
    <p:sldId id="259" r:id="rId19"/>
    <p:sldId id="342" r:id="rId20"/>
    <p:sldId id="261" r:id="rId21"/>
    <p:sldId id="262" r:id="rId22"/>
    <p:sldId id="343" r:id="rId23"/>
    <p:sldId id="263" r:id="rId24"/>
    <p:sldId id="264" r:id="rId25"/>
    <p:sldId id="265" r:id="rId26"/>
    <p:sldId id="260" r:id="rId27"/>
    <p:sldId id="267" r:id="rId28"/>
    <p:sldId id="268" r:id="rId29"/>
    <p:sldId id="266" r:id="rId30"/>
    <p:sldId id="269" r:id="rId31"/>
    <p:sldId id="270" r:id="rId32"/>
    <p:sldId id="271" r:id="rId33"/>
    <p:sldId id="272" r:id="rId34"/>
    <p:sldId id="273" r:id="rId35"/>
    <p:sldId id="275" r:id="rId36"/>
    <p:sldId id="274" r:id="rId37"/>
    <p:sldId id="276" r:id="rId38"/>
    <p:sldId id="277" r:id="rId39"/>
    <p:sldId id="278" r:id="rId40"/>
    <p:sldId id="279" r:id="rId41"/>
    <p:sldId id="280"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3" r:id="rId63"/>
    <p:sldId id="302" r:id="rId64"/>
    <p:sldId id="304" r:id="rId65"/>
    <p:sldId id="305" r:id="rId66"/>
    <p:sldId id="306" r:id="rId67"/>
    <p:sldId id="307" r:id="rId68"/>
    <p:sldId id="308" r:id="rId69"/>
    <p:sldId id="309" r:id="rId70"/>
    <p:sldId id="326" r:id="rId71"/>
    <p:sldId id="327" r:id="rId72"/>
    <p:sldId id="310" r:id="rId73"/>
    <p:sldId id="311" r:id="rId74"/>
    <p:sldId id="313" r:id="rId75"/>
    <p:sldId id="314" r:id="rId76"/>
    <p:sldId id="315" r:id="rId77"/>
    <p:sldId id="316" r:id="rId78"/>
    <p:sldId id="317" r:id="rId79"/>
    <p:sldId id="318" r:id="rId80"/>
    <p:sldId id="319" r:id="rId81"/>
    <p:sldId id="320" r:id="rId82"/>
    <p:sldId id="321" r:id="rId83"/>
    <p:sldId id="322" r:id="rId84"/>
    <p:sldId id="323" r:id="rId85"/>
    <p:sldId id="324" r:id="rId86"/>
    <p:sldId id="325" r:id="rId87"/>
    <p:sldId id="328" r:id="rId88"/>
    <p:sldId id="329" r:id="rId89"/>
    <p:sldId id="330" r:id="rId90"/>
    <p:sldId id="331" r:id="rId91"/>
    <p:sldId id="332" r:id="rId92"/>
    <p:sldId id="333" r:id="rId93"/>
    <p:sldId id="334" r:id="rId94"/>
    <p:sldId id="335" r:id="rId95"/>
    <p:sldId id="337" r:id="rId96"/>
    <p:sldId id="336" r:id="rId97"/>
    <p:sldId id="338" r:id="rId98"/>
    <p:sldId id="339" r:id="rId99"/>
    <p:sldId id="340" r:id="rId100"/>
    <p:sldId id="341" r:id="rId10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97"/>
    <p:restoredTop sz="79904"/>
  </p:normalViewPr>
  <p:slideViewPr>
    <p:cSldViewPr snapToGrid="0" snapToObjects="1">
      <p:cViewPr>
        <p:scale>
          <a:sx n="115" d="100"/>
          <a:sy n="115" d="100"/>
        </p:scale>
        <p:origin x="472" y="-176"/>
      </p:cViewPr>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8DB4B6-289A-5D45-A1C7-F13C80ABB635}" type="datetimeFigureOut">
              <a:rPr kumimoji="1" lang="zh-CN" altLang="en-US" smtClean="0"/>
              <a:t>2021/10/12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431B45-1E13-424A-99A6-0C19158F3CA8}" type="slidenum">
              <a:rPr kumimoji="1" lang="zh-CN" altLang="en-US" smtClean="0"/>
              <a:t>‹#›</a:t>
            </a:fld>
            <a:endParaRPr kumimoji="1" lang="zh-CN" altLang="en-US"/>
          </a:p>
        </p:txBody>
      </p:sp>
    </p:spTree>
    <p:extLst>
      <p:ext uri="{BB962C8B-B14F-4D97-AF65-F5344CB8AC3E}">
        <p14:creationId xmlns:p14="http://schemas.microsoft.com/office/powerpoint/2010/main" val="2282890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数据集的整体大小应该固定。</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8</a:t>
            </a:fld>
            <a:endParaRPr kumimoji="1" lang="zh-CN" altLang="en-US"/>
          </a:p>
        </p:txBody>
      </p:sp>
    </p:spTree>
    <p:extLst>
      <p:ext uri="{BB962C8B-B14F-4D97-AF65-F5344CB8AC3E}">
        <p14:creationId xmlns:p14="http://schemas.microsoft.com/office/powerpoint/2010/main" val="958849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23</a:t>
            </a:fld>
            <a:endParaRPr kumimoji="1" lang="zh-CN" altLang="en-US"/>
          </a:p>
        </p:txBody>
      </p:sp>
    </p:spTree>
    <p:extLst>
      <p:ext uri="{BB962C8B-B14F-4D97-AF65-F5344CB8AC3E}">
        <p14:creationId xmlns:p14="http://schemas.microsoft.com/office/powerpoint/2010/main" val="4260702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24</a:t>
            </a:fld>
            <a:endParaRPr kumimoji="1" lang="zh-CN" altLang="en-US"/>
          </a:p>
        </p:txBody>
      </p:sp>
    </p:spTree>
    <p:extLst>
      <p:ext uri="{BB962C8B-B14F-4D97-AF65-F5344CB8AC3E}">
        <p14:creationId xmlns:p14="http://schemas.microsoft.com/office/powerpoint/2010/main" val="504488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大家都尝试给</a:t>
            </a:r>
            <a:r>
              <a:rPr kumimoji="1" lang="en-US" altLang="zh-CN" dirty="0" err="1"/>
              <a:t>shorcut</a:t>
            </a:r>
            <a:r>
              <a:rPr kumimoji="1" lang="zh-CN" altLang="en-US" dirty="0"/>
              <a:t> </a:t>
            </a:r>
            <a:r>
              <a:rPr kumimoji="1" lang="en-US" altLang="zh-CN" dirty="0"/>
              <a:t>learning</a:t>
            </a:r>
            <a:r>
              <a:rPr kumimoji="1" lang="zh-CN" altLang="en-US" dirty="0"/>
              <a:t> 一个</a:t>
            </a:r>
            <a:r>
              <a:rPr kumimoji="1" lang="en-US" altLang="zh-CN" dirty="0"/>
              <a:t>formal</a:t>
            </a:r>
            <a:r>
              <a:rPr kumimoji="1" lang="zh-CN" altLang="en-US" dirty="0"/>
              <a:t> </a:t>
            </a:r>
            <a:r>
              <a:rPr kumimoji="1" lang="en-US" altLang="zh-CN" dirty="0"/>
              <a:t>understanding</a:t>
            </a:r>
            <a:r>
              <a:rPr kumimoji="1" lang="zh-CN" altLang="en-US" dirty="0"/>
              <a:t>，而</a:t>
            </a:r>
            <a:r>
              <a:rPr kumimoji="1" lang="en-US" altLang="zh-CN" dirty="0"/>
              <a:t>DL</a:t>
            </a:r>
            <a:r>
              <a:rPr kumimoji="1" lang="zh-CN" altLang="en-US" dirty="0"/>
              <a:t>又有很多数学研究者，所以就有越来愈也多的数学化的概念，而每个概念又有了很多工作，其实都是同一个</a:t>
            </a:r>
            <a:r>
              <a:rPr kumimoji="1" lang="en-US" altLang="zh-CN" dirty="0"/>
              <a:t>shortcut</a:t>
            </a:r>
            <a:r>
              <a:rPr kumimoji="1" lang="zh-CN" altLang="en-US" dirty="0"/>
              <a:t>现象在不同的场景下的变体。</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25</a:t>
            </a:fld>
            <a:endParaRPr kumimoji="1" lang="zh-CN" altLang="en-US"/>
          </a:p>
        </p:txBody>
      </p:sp>
    </p:spTree>
    <p:extLst>
      <p:ext uri="{BB962C8B-B14F-4D97-AF65-F5344CB8AC3E}">
        <p14:creationId xmlns:p14="http://schemas.microsoft.com/office/powerpoint/2010/main" val="4003351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前面我们提到了生物中短路径学习的几个例子，也给出了一些具体任务中的</a:t>
            </a:r>
            <a:r>
              <a:rPr kumimoji="1" lang="en-US" altLang="zh-CN" dirty="0"/>
              <a:t>shortcut</a:t>
            </a:r>
            <a:r>
              <a:rPr kumimoji="1" lang="zh-CN" altLang="en-US" dirty="0"/>
              <a:t>的例子。下面我们跟着一个很小的例子来对短路径一个系统的分类和定义。</a:t>
            </a:r>
            <a:endParaRPr kumimoji="1" lang="en-US" altLang="zh-CN" dirty="0"/>
          </a:p>
          <a:p>
            <a:r>
              <a:rPr kumimoji="1" lang="zh-CN" altLang="en-US" dirty="0"/>
              <a:t>本意是按照星星月亮来分类，而神经网络却按照了位置来分类了。</a:t>
            </a:r>
            <a:endParaRPr kumimoji="1" lang="en-US" altLang="zh-CN" dirty="0"/>
          </a:p>
          <a:p>
            <a:r>
              <a:rPr kumimoji="1" lang="zh-CN" altLang="en-US" dirty="0"/>
              <a:t>其实我们的</a:t>
            </a:r>
            <a:r>
              <a:rPr kumimoji="1" lang="en-US" altLang="zh-CN" dirty="0"/>
              <a:t>intended</a:t>
            </a:r>
            <a:r>
              <a:rPr kumimoji="1" lang="zh-CN" altLang="en-US" dirty="0"/>
              <a:t> </a:t>
            </a:r>
            <a:r>
              <a:rPr kumimoji="1" lang="en-US" altLang="zh-CN" dirty="0"/>
              <a:t>solution</a:t>
            </a:r>
            <a:r>
              <a:rPr kumimoji="1" lang="zh-CN" altLang="en-US" dirty="0"/>
              <a:t>和</a:t>
            </a:r>
            <a:r>
              <a:rPr kumimoji="1" lang="en-US" altLang="zh-CN" dirty="0"/>
              <a:t>shortcut</a:t>
            </a:r>
            <a:r>
              <a:rPr kumimoji="1" lang="zh-CN" altLang="en-US" dirty="0"/>
              <a:t>都是一个定义了</a:t>
            </a:r>
            <a:r>
              <a:rPr kumimoji="1" lang="en-US" altLang="zh-CN" dirty="0"/>
              <a:t>input</a:t>
            </a:r>
            <a:r>
              <a:rPr kumimoji="1" lang="zh-CN" altLang="en-US" dirty="0"/>
              <a:t>和</a:t>
            </a:r>
            <a:r>
              <a:rPr kumimoji="1" lang="en-US" altLang="zh-CN" dirty="0"/>
              <a:t>output</a:t>
            </a:r>
            <a:r>
              <a:rPr kumimoji="1" lang="zh-CN" altLang="en-US" dirty="0"/>
              <a:t>之间的关系的一个</a:t>
            </a:r>
            <a:r>
              <a:rPr kumimoji="1" lang="en-US" altLang="zh-CN" dirty="0"/>
              <a:t>decision</a:t>
            </a:r>
            <a:r>
              <a:rPr kumimoji="1" lang="zh-CN" altLang="en-US" dirty="0"/>
              <a:t> </a:t>
            </a:r>
            <a:r>
              <a:rPr kumimoji="1" lang="en-US" altLang="zh-CN" dirty="0"/>
              <a:t>rule</a:t>
            </a:r>
            <a:r>
              <a:rPr kumimoji="1" lang="zh-CN" altLang="en-US" dirty="0"/>
              <a:t>。</a:t>
            </a:r>
            <a:endParaRPr kumimoji="1" lang="en-US" altLang="zh-CN" dirty="0"/>
          </a:p>
          <a:p>
            <a:r>
              <a:rPr kumimoji="1" lang="zh-CN" altLang="en-US" dirty="0"/>
              <a:t>而本文也正是从不同的</a:t>
            </a:r>
            <a:r>
              <a:rPr kumimoji="1" lang="en-US" altLang="zh-CN" dirty="0"/>
              <a:t>decision</a:t>
            </a:r>
            <a:r>
              <a:rPr kumimoji="1" lang="zh-CN" altLang="en-US" dirty="0"/>
              <a:t> </a:t>
            </a:r>
            <a:r>
              <a:rPr kumimoji="1" lang="en-US" altLang="zh-CN" dirty="0"/>
              <a:t>rules</a:t>
            </a:r>
            <a:r>
              <a:rPr kumimoji="1" lang="zh-CN" altLang="en-US" dirty="0"/>
              <a:t>的分类系统来给</a:t>
            </a:r>
            <a:r>
              <a:rPr kumimoji="1" lang="en-US" altLang="zh-CN" dirty="0"/>
              <a:t>shortcuts</a:t>
            </a:r>
            <a:r>
              <a:rPr kumimoji="1" lang="zh-CN" altLang="en-US" dirty="0"/>
              <a:t>下了一个具体的定义。</a:t>
            </a:r>
            <a:endParaRPr kumimoji="1" lang="en-US" altLang="zh-CN" dirty="0"/>
          </a:p>
          <a:p>
            <a:endParaRPr kumimoji="1" lang="en-US" altLang="zh-CN" dirty="0"/>
          </a:p>
          <a:p>
            <a:r>
              <a:rPr kumimoji="1" lang="en-US" altLang="zh-CN" dirty="0"/>
              <a:t>1.</a:t>
            </a:r>
            <a:r>
              <a:rPr kumimoji="1" lang="zh-CN" altLang="en-US" dirty="0"/>
              <a:t>形状 </a:t>
            </a:r>
            <a:r>
              <a:rPr kumimoji="1" lang="en-US" altLang="zh-CN" dirty="0"/>
              <a:t>2</a:t>
            </a:r>
            <a:r>
              <a:rPr kumimoji="1" lang="zh-CN" altLang="en-US" dirty="0"/>
              <a:t>。大小，即像素点的多少；</a:t>
            </a:r>
            <a:r>
              <a:rPr kumimoji="1" lang="en-US" altLang="zh-CN" dirty="0"/>
              <a:t>3.</a:t>
            </a:r>
            <a:r>
              <a:rPr kumimoji="1" lang="zh-CN" altLang="en-US" dirty="0"/>
              <a:t>位置，即像素点出现的位置。</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26</a:t>
            </a:fld>
            <a:endParaRPr kumimoji="1" lang="zh-CN" altLang="en-US"/>
          </a:p>
        </p:txBody>
      </p:sp>
    </p:spTree>
    <p:extLst>
      <p:ext uri="{BB962C8B-B14F-4D97-AF65-F5344CB8AC3E}">
        <p14:creationId xmlns:p14="http://schemas.microsoft.com/office/powerpoint/2010/main" val="2779369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他给出了四种不同能力的解决方案。</a:t>
            </a:r>
            <a:endParaRPr kumimoji="1" lang="en-US" altLang="zh-CN" dirty="0"/>
          </a:p>
          <a:p>
            <a:r>
              <a:rPr kumimoji="1" lang="zh-CN" altLang="en-US" dirty="0"/>
              <a:t>我分别来解释一下，（</a:t>
            </a:r>
            <a:r>
              <a:rPr kumimoji="1" lang="en-US" altLang="zh-CN" dirty="0"/>
              <a:t>1</a:t>
            </a:r>
            <a:r>
              <a:rPr kumimoji="1" lang="zh-CN" altLang="en-US" dirty="0"/>
              <a:t>） 有可能是在训练集上也不收敛的方案，比如刚刚的</a:t>
            </a:r>
            <a:r>
              <a:rPr kumimoji="1" lang="en-US" altLang="zh-CN" dirty="0"/>
              <a:t>toy-example</a:t>
            </a:r>
            <a:r>
              <a:rPr kumimoji="1" lang="zh-CN" altLang="en-US" dirty="0"/>
              <a:t>中区分</a:t>
            </a:r>
            <a:r>
              <a:rPr kumimoji="1" lang="en-US" altLang="zh-CN" dirty="0"/>
              <a:t>AB</a:t>
            </a:r>
            <a:r>
              <a:rPr kumimoji="1" lang="zh-CN" altLang="en-US" dirty="0"/>
              <a:t>的决策方案是判断“是否存在白色像素点”，显然不行</a:t>
            </a:r>
            <a:endParaRPr kumimoji="1" lang="en-US" altLang="zh-CN" dirty="0"/>
          </a:p>
          <a:p>
            <a:r>
              <a:rPr kumimoji="1" lang="zh-CN" altLang="en-US" dirty="0"/>
              <a:t>（</a:t>
            </a:r>
            <a:r>
              <a:rPr kumimoji="1" lang="en-US" altLang="zh-CN" dirty="0"/>
              <a:t>2</a:t>
            </a:r>
            <a:r>
              <a:rPr kumimoji="1" lang="zh-CN" altLang="en-US" dirty="0"/>
              <a:t>）所有能让训练集好起来的方案。也包括过拟合的方案，比如完全记住了训练集中每一个样本，而遇到训练集中未出现，即便有些相似的样本依然不会分。</a:t>
            </a:r>
            <a:endParaRPr kumimoji="1" lang="en-US" altLang="zh-CN" dirty="0"/>
          </a:p>
          <a:p>
            <a:r>
              <a:rPr kumimoji="1" lang="zh-CN" altLang="en-US" dirty="0"/>
              <a:t>（</a:t>
            </a:r>
            <a:r>
              <a:rPr kumimoji="1" lang="en-US" altLang="zh-CN" dirty="0"/>
              <a:t>3</a:t>
            </a:r>
            <a:r>
              <a:rPr kumimoji="1" lang="zh-CN" altLang="en-US" dirty="0"/>
              <a:t>）能在和训练集独立同分布的测试集上表现好的方案。即现有的决策方案面对没见过，但是和训练集有着某些共性依然可以分的很好。即便这些共性有可能不是我们的预期方案而是短路径。比如刚刚我们的那个例子中我们期望模型是可以通过形状来判断月亮和星星的，但是可以通过 </a:t>
            </a:r>
            <a:r>
              <a:rPr kumimoji="1" lang="en-US" altLang="zh-CN" dirty="0"/>
              <a:t>2</a:t>
            </a:r>
            <a:r>
              <a:rPr kumimoji="1" lang="zh-CN" altLang="en-US" dirty="0"/>
              <a:t>。大小，即像素点的多少；</a:t>
            </a:r>
            <a:r>
              <a:rPr kumimoji="1" lang="en-US" altLang="zh-CN" dirty="0"/>
              <a:t>3.</a:t>
            </a:r>
            <a:r>
              <a:rPr kumimoji="1" lang="zh-CN" altLang="en-US" dirty="0"/>
              <a:t>位置，即像素点出现的位置。然而如果模型学了按照位置决策的能力，一旦数据集不是</a:t>
            </a:r>
            <a:r>
              <a:rPr kumimoji="1" lang="en-US" altLang="zh-CN" dirty="0" err="1"/>
              <a:t>iid</a:t>
            </a:r>
            <a:r>
              <a:rPr kumimoji="1" lang="zh-CN" altLang="en-US" dirty="0"/>
              <a:t>马上去分不开月亮和星星。</a:t>
            </a:r>
            <a:endParaRPr kumimoji="1" lang="en-US" altLang="zh-CN" dirty="0"/>
          </a:p>
          <a:p>
            <a:r>
              <a:rPr kumimoji="1" lang="zh-CN" altLang="en-US" dirty="0"/>
              <a:t>（</a:t>
            </a:r>
            <a:r>
              <a:rPr kumimoji="1" lang="en-US" altLang="zh-CN" dirty="0"/>
              <a:t>4</a:t>
            </a:r>
            <a:r>
              <a:rPr kumimoji="1" lang="zh-CN" altLang="en-US" dirty="0"/>
              <a:t>）人类在这个例子中倾向用什么决策方式？</a:t>
            </a:r>
            <a:r>
              <a:rPr kumimoji="1" lang="en-US" altLang="zh-CN" dirty="0"/>
              <a:t>Shape</a:t>
            </a:r>
            <a:r>
              <a:rPr kumimoji="1" lang="zh-CN" altLang="en-US" dirty="0"/>
              <a:t>！人类对最终决策是有着很强的直觉的，然而，对于复杂的问题，预期的解决方案大多不可能形式化，因此需要机器学习从样例中估计这些解决方案。因此，除其他方面外，训练集的样例的选择是十分影响预期解决方案的近似程度。</a:t>
            </a:r>
            <a:endParaRPr kumimoji="1" lang="en-US" altLang="zh-CN" dirty="0"/>
          </a:p>
          <a:p>
            <a:r>
              <a:rPr kumimoji="1" lang="zh-CN" altLang="en-US" dirty="0"/>
              <a:t>谁来说一下这四个的关系？</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27</a:t>
            </a:fld>
            <a:endParaRPr kumimoji="1" lang="zh-CN" altLang="en-US"/>
          </a:p>
        </p:txBody>
      </p:sp>
    </p:spTree>
    <p:extLst>
      <p:ext uri="{BB962C8B-B14F-4D97-AF65-F5344CB8AC3E}">
        <p14:creationId xmlns:p14="http://schemas.microsoft.com/office/powerpoint/2010/main" val="938362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在所有可能的规则集合中，只有一些规则能够解决训练数据。在解决训练数据的解决方案中，只有一些推广到</a:t>
            </a:r>
            <a:r>
              <a:rPr kumimoji="1" lang="en" altLang="zh-CN" dirty="0" err="1"/>
              <a:t>i.i.d</a:t>
            </a:r>
            <a:r>
              <a:rPr kumimoji="1" lang="en" altLang="zh-CN" dirty="0"/>
              <a:t>.</a:t>
            </a:r>
            <a:r>
              <a:rPr kumimoji="1" lang="zh-CN" altLang="en-US" dirty="0"/>
              <a:t>测试集。在这些解决方案中，</a:t>
            </a:r>
            <a:r>
              <a:rPr kumimoji="1" lang="en-US" altLang="zh-CN" dirty="0"/>
              <a:t>shortcut</a:t>
            </a:r>
            <a:r>
              <a:rPr kumimoji="1" lang="zh-CN" altLang="en-US" dirty="0"/>
              <a:t>无法推广到不同的数据（</a:t>
            </a:r>
            <a:r>
              <a:rPr kumimoji="1" lang="en" altLang="zh-CN" dirty="0" err="1"/>
              <a:t>o.o.d.</a:t>
            </a:r>
            <a:r>
              <a:rPr kumimoji="1" lang="zh-CN" altLang="en-US" dirty="0"/>
              <a:t>测试集），即便它可能解决其中一个</a:t>
            </a:r>
            <a:r>
              <a:rPr kumimoji="1" lang="en-US" altLang="zh-CN" dirty="0" err="1"/>
              <a:t>ood</a:t>
            </a:r>
            <a:r>
              <a:rPr kumimoji="1" lang="zh-CN" altLang="en-US" dirty="0"/>
              <a:t>问题，而预期方案则可以推广到各个</a:t>
            </a:r>
            <a:r>
              <a:rPr kumimoji="1" lang="en-US" altLang="zh-CN" dirty="0"/>
              <a:t>OOD</a:t>
            </a:r>
            <a:r>
              <a:rPr kumimoji="1" lang="zh-CN" altLang="en-US" dirty="0"/>
              <a:t>数据集中。</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28</a:t>
            </a:fld>
            <a:endParaRPr kumimoji="1" lang="zh-CN" altLang="en-US"/>
          </a:p>
        </p:txBody>
      </p:sp>
    </p:spTree>
    <p:extLst>
      <p:ext uri="{BB962C8B-B14F-4D97-AF65-F5344CB8AC3E}">
        <p14:creationId xmlns:p14="http://schemas.microsoft.com/office/powerpoint/2010/main" val="1382462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可能是形状，可能是颜色，可能是质感</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30</a:t>
            </a:fld>
            <a:endParaRPr kumimoji="1" lang="zh-CN" altLang="en-US"/>
          </a:p>
        </p:txBody>
      </p:sp>
    </p:spTree>
    <p:extLst>
      <p:ext uri="{BB962C8B-B14F-4D97-AF65-F5344CB8AC3E}">
        <p14:creationId xmlns:p14="http://schemas.microsoft.com/office/powerpoint/2010/main" val="2011406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对于</a:t>
            </a:r>
            <a:r>
              <a:rPr kumimoji="1" lang="en-US" altLang="zh-CN" dirty="0"/>
              <a:t>DNNs</a:t>
            </a:r>
            <a:r>
              <a:rPr kumimoji="1" lang="zh-CN" altLang="en-US" dirty="0"/>
              <a:t>来说，背景也是牛的组成部分。这个在水边奔跑的牛不能被</a:t>
            </a:r>
            <a:r>
              <a:rPr kumimoji="1" lang="en-US" altLang="zh-CN" dirty="0"/>
              <a:t>DNNs</a:t>
            </a:r>
            <a:r>
              <a:rPr kumimoji="1" lang="zh-CN" altLang="en-US" dirty="0"/>
              <a:t>识别。也就是说如果大部分训练数据都是奶牛在草地上，那么检测草地而不是奶牛就成了解决分类问题的成功方案之一。</a:t>
            </a:r>
            <a:endParaRPr kumimoji="1" lang="en-US" altLang="zh-CN" dirty="0"/>
          </a:p>
          <a:p>
            <a:r>
              <a:rPr kumimoji="1" lang="zh-CN" altLang="en-US" dirty="0"/>
              <a:t>下一页？</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31</a:t>
            </a:fld>
            <a:endParaRPr kumimoji="1" lang="zh-CN" altLang="en-US"/>
          </a:p>
        </p:txBody>
      </p:sp>
    </p:spTree>
    <p:extLst>
      <p:ext uri="{BB962C8B-B14F-4D97-AF65-F5344CB8AC3E}">
        <p14:creationId xmlns:p14="http://schemas.microsoft.com/office/powerpoint/2010/main" val="3803413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也就是说主体和背景之间的关系容易生成短路径。现有很多模型都被证明其预测是基于上下文或场景来判断的。许多短路径其实本质上也是自然关系的结果，因为放牧牛通常被草地而不是水包围。</a:t>
            </a:r>
            <a:endParaRPr kumimoji="1" lang="en-US" altLang="zh-CN" dirty="0"/>
          </a:p>
          <a:p>
            <a:r>
              <a:rPr kumimoji="1" lang="zh-CN" altLang="en-US" dirty="0"/>
              <a:t>这也是人们常说的</a:t>
            </a:r>
            <a:r>
              <a:rPr kumimoji="1" lang="en-US" altLang="zh-CN" dirty="0"/>
              <a:t>dataset</a:t>
            </a:r>
            <a:r>
              <a:rPr kumimoji="1" lang="zh-CN" altLang="en-US" dirty="0"/>
              <a:t> </a:t>
            </a:r>
            <a:r>
              <a:rPr kumimoji="1" lang="en-US" altLang="zh-CN" dirty="0"/>
              <a:t>biases</a:t>
            </a:r>
            <a:r>
              <a:rPr kumimoji="1" lang="zh-CN" altLang="en-US" dirty="0"/>
              <a:t>，数据中的偏见。</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32</a:t>
            </a:fld>
            <a:endParaRPr kumimoji="1" lang="zh-CN" altLang="en-US"/>
          </a:p>
        </p:txBody>
      </p:sp>
    </p:spTree>
    <p:extLst>
      <p:ext uri="{BB962C8B-B14F-4D97-AF65-F5344CB8AC3E}">
        <p14:creationId xmlns:p14="http://schemas.microsoft.com/office/powerpoint/2010/main" val="2575474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33</a:t>
            </a:fld>
            <a:endParaRPr kumimoji="1" lang="zh-CN" altLang="en-US"/>
          </a:p>
        </p:txBody>
      </p:sp>
    </p:spTree>
    <p:extLst>
      <p:ext uri="{BB962C8B-B14F-4D97-AF65-F5344CB8AC3E}">
        <p14:creationId xmlns:p14="http://schemas.microsoft.com/office/powerpoint/2010/main" val="2371572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数据集的整体大小应该固定。</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9</a:t>
            </a:fld>
            <a:endParaRPr kumimoji="1" lang="zh-CN" altLang="en-US"/>
          </a:p>
        </p:txBody>
      </p:sp>
    </p:spTree>
    <p:extLst>
      <p:ext uri="{BB962C8B-B14F-4D97-AF65-F5344CB8AC3E}">
        <p14:creationId xmlns:p14="http://schemas.microsoft.com/office/powerpoint/2010/main" val="572084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举个简单的例子，下一页</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34</a:t>
            </a:fld>
            <a:endParaRPr kumimoji="1" lang="zh-CN" altLang="en-US"/>
          </a:p>
        </p:txBody>
      </p:sp>
    </p:spTree>
    <p:extLst>
      <p:ext uri="{BB962C8B-B14F-4D97-AF65-F5344CB8AC3E}">
        <p14:creationId xmlns:p14="http://schemas.microsoft.com/office/powerpoint/2010/main" val="198150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接下来我们看一下和</a:t>
            </a:r>
            <a:r>
              <a:rPr kumimoji="1" lang="en-US" altLang="zh-CN" dirty="0"/>
              <a:t>shortcut</a:t>
            </a:r>
            <a:r>
              <a:rPr kumimoji="1" lang="zh-CN" altLang="en-US" dirty="0"/>
              <a:t>来源相关的第二天个概念</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35</a:t>
            </a:fld>
            <a:endParaRPr kumimoji="1" lang="zh-CN" altLang="en-US"/>
          </a:p>
        </p:txBody>
      </p:sp>
    </p:spTree>
    <p:extLst>
      <p:ext uri="{BB962C8B-B14F-4D97-AF65-F5344CB8AC3E}">
        <p14:creationId xmlns:p14="http://schemas.microsoft.com/office/powerpoint/2010/main" val="141557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DNNs</a:t>
            </a:r>
            <a:r>
              <a:rPr kumimoji="1" lang="zh-CN" altLang="en-US" dirty="0"/>
              <a:t>认为纹理线索构成了猫。</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36</a:t>
            </a:fld>
            <a:endParaRPr kumimoji="1" lang="zh-CN" altLang="en-US"/>
          </a:p>
        </p:txBody>
      </p:sp>
    </p:spTree>
    <p:extLst>
      <p:ext uri="{BB962C8B-B14F-4D97-AF65-F5344CB8AC3E}">
        <p14:creationId xmlns:p14="http://schemas.microsoft.com/office/powerpoint/2010/main" val="2334434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DNNs</a:t>
            </a:r>
            <a:r>
              <a:rPr kumimoji="1" lang="zh-CN" altLang="en-US" dirty="0"/>
              <a:t>是通过纹理的线索来完成分类的，他将</a:t>
            </a:r>
            <a:r>
              <a:rPr kumimoji="1" lang="en-US" altLang="zh-CN" dirty="0"/>
              <a:t>cat</a:t>
            </a:r>
            <a:r>
              <a:rPr kumimoji="1" lang="zh-CN" altLang="en-US" dirty="0"/>
              <a:t>错误识别成了大象。他也是有道理的，因为这个图确实很像是大象皮上纹了一个猫咪。</a:t>
            </a:r>
            <a:endParaRPr kumimoji="1" lang="en-US" altLang="zh-CN" dirty="0"/>
          </a:p>
          <a:p>
            <a:r>
              <a:rPr kumimoji="1" lang="zh-CN" altLang="en-US" dirty="0"/>
              <a:t>这也就说明了</a:t>
            </a:r>
            <a:r>
              <a:rPr kumimoji="1" lang="en-US" altLang="zh-CN" dirty="0"/>
              <a:t>feature</a:t>
            </a:r>
            <a:r>
              <a:rPr kumimoji="1" lang="zh-CN" altLang="en-US" dirty="0"/>
              <a:t> </a:t>
            </a:r>
            <a:r>
              <a:rPr kumimoji="1" lang="en-US" altLang="zh-CN" dirty="0"/>
              <a:t>combination</a:t>
            </a:r>
            <a:r>
              <a:rPr kumimoji="1" lang="zh-CN" altLang="en-US" dirty="0"/>
              <a:t>的重要性。</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37</a:t>
            </a:fld>
            <a:endParaRPr kumimoji="1" lang="zh-CN" altLang="en-US"/>
          </a:p>
        </p:txBody>
      </p:sp>
    </p:spTree>
    <p:extLst>
      <p:ext uri="{BB962C8B-B14F-4D97-AF65-F5344CB8AC3E}">
        <p14:creationId xmlns:p14="http://schemas.microsoft.com/office/powerpoint/2010/main" val="2943977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一个物体的</a:t>
            </a:r>
            <a:r>
              <a:rPr kumimoji="1" lang="en-US" altLang="zh-CN" dirty="0"/>
              <a:t>definition</a:t>
            </a:r>
            <a:r>
              <a:rPr kumimoji="1" lang="zh-CN" altLang="en-US" dirty="0"/>
              <a:t>应该是多个属性或多个源信息的合并。当模型使用一个重要属性（纹理）时，它倾向于将其等同于忽略其他重要属性（如形状）的对象定义。所以模型并没有做到</a:t>
            </a:r>
            <a:r>
              <a:rPr kumimoji="1" lang="en-US" altLang="zh-CN" dirty="0"/>
              <a:t>feature</a:t>
            </a:r>
            <a:r>
              <a:rPr kumimoji="1" lang="zh-CN" altLang="en-US" dirty="0"/>
              <a:t> </a:t>
            </a:r>
            <a:r>
              <a:rPr kumimoji="1" lang="en-US" altLang="zh-CN" dirty="0"/>
              <a:t>combination</a:t>
            </a:r>
            <a:r>
              <a:rPr kumimoji="1" lang="zh-CN" altLang="en-US" dirty="0"/>
              <a:t>。那人类有做到吗？</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38</a:t>
            </a:fld>
            <a:endParaRPr kumimoji="1" lang="zh-CN" altLang="en-US"/>
          </a:p>
        </p:txBody>
      </p:sp>
    </p:spTree>
    <p:extLst>
      <p:ext uri="{BB962C8B-B14F-4D97-AF65-F5344CB8AC3E}">
        <p14:creationId xmlns:p14="http://schemas.microsoft.com/office/powerpoint/2010/main" val="753374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39</a:t>
            </a:fld>
            <a:endParaRPr kumimoji="1" lang="zh-CN" altLang="en-US"/>
          </a:p>
        </p:txBody>
      </p:sp>
    </p:spTree>
    <p:extLst>
      <p:ext uri="{BB962C8B-B14F-4D97-AF65-F5344CB8AC3E}">
        <p14:creationId xmlns:p14="http://schemas.microsoft.com/office/powerpoint/2010/main" val="2630017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在上面有大象纹理的猫的例子中，人类更倾向于用</a:t>
            </a:r>
            <a:r>
              <a:rPr kumimoji="1" lang="en-US" altLang="zh-CN" dirty="0"/>
              <a:t>shape</a:t>
            </a:r>
            <a:r>
              <a:rPr kumimoji="1" lang="zh-CN" altLang="en-US" dirty="0"/>
              <a:t>来做出判断，而不去管是什么</a:t>
            </a:r>
            <a:r>
              <a:rPr kumimoji="1" lang="en-US" altLang="zh-CN" dirty="0"/>
              <a:t>texture</a:t>
            </a:r>
            <a:r>
              <a:rPr kumimoji="1" lang="zh-CN" altLang="en-US" dirty="0"/>
              <a:t>，甚至不会联想到大象皮。人类其也是选取最符合直觉的特征，而没有实现</a:t>
            </a:r>
            <a:r>
              <a:rPr kumimoji="1" lang="en-US" altLang="zh-CN" dirty="0"/>
              <a:t>feature</a:t>
            </a:r>
            <a:r>
              <a:rPr kumimoji="1" lang="zh-CN" altLang="en-US" dirty="0"/>
              <a:t> </a:t>
            </a:r>
            <a:r>
              <a:rPr kumimoji="1" lang="en-US" altLang="zh-CN" dirty="0"/>
              <a:t>combination</a:t>
            </a:r>
            <a:r>
              <a:rPr kumimoji="1" lang="zh-CN" altLang="en-US" dirty="0"/>
              <a:t>。因此，即便与人类决策规则保持一致并不总是符合我们的意图。例如，在医疗或安全的应用中，我们可能会转而寻求改善人类绩效。</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40</a:t>
            </a:fld>
            <a:endParaRPr kumimoji="1" lang="zh-CN" altLang="en-US"/>
          </a:p>
        </p:txBody>
      </p:sp>
    </p:spTree>
    <p:extLst>
      <p:ext uri="{BB962C8B-B14F-4D97-AF65-F5344CB8AC3E}">
        <p14:creationId xmlns:p14="http://schemas.microsoft.com/office/powerpoint/2010/main" val="34237696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因此机器和人类有个共同的特点即把重要属性等同为定义，而忽略其他属性。这就是短路径的由来。首先数据集中有这种</a:t>
            </a:r>
            <a:r>
              <a:rPr kumimoji="1" lang="en-US" altLang="zh-CN" dirty="0"/>
              <a:t>shortcut</a:t>
            </a:r>
            <a:r>
              <a:rPr kumimoji="1" lang="zh-CN" altLang="en-US" dirty="0"/>
              <a:t> </a:t>
            </a:r>
            <a:r>
              <a:rPr kumimoji="1" lang="en-US" altLang="zh-CN" dirty="0"/>
              <a:t>feature</a:t>
            </a:r>
            <a:r>
              <a:rPr kumimoji="1" lang="zh-CN" altLang="en-US" dirty="0"/>
              <a:t>，然后模型没能实现合适的</a:t>
            </a:r>
            <a:r>
              <a:rPr kumimoji="1" lang="en-US" altLang="zh-CN" dirty="0"/>
              <a:t>feature</a:t>
            </a:r>
            <a:r>
              <a:rPr kumimoji="1" lang="zh-CN" altLang="en-US" dirty="0"/>
              <a:t> </a:t>
            </a:r>
            <a:r>
              <a:rPr kumimoji="1" lang="en-US" altLang="zh-CN" dirty="0"/>
              <a:t>combination</a:t>
            </a:r>
            <a:r>
              <a:rPr kumimoji="1" lang="zh-CN" altLang="en-US" dirty="0"/>
              <a:t>。那么接下来我们一起看下短路径和泛化能力之间的关系。</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41</a:t>
            </a:fld>
            <a:endParaRPr kumimoji="1" lang="zh-CN" altLang="en-US"/>
          </a:p>
        </p:txBody>
      </p:sp>
    </p:spTree>
    <p:extLst>
      <p:ext uri="{BB962C8B-B14F-4D97-AF65-F5344CB8AC3E}">
        <p14:creationId xmlns:p14="http://schemas.microsoft.com/office/powerpoint/2010/main" val="15645282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42</a:t>
            </a:fld>
            <a:endParaRPr kumimoji="1" lang="zh-CN" altLang="en-US"/>
          </a:p>
        </p:txBody>
      </p:sp>
    </p:spTree>
    <p:extLst>
      <p:ext uri="{BB962C8B-B14F-4D97-AF65-F5344CB8AC3E}">
        <p14:creationId xmlns:p14="http://schemas.microsoft.com/office/powerpoint/2010/main" val="44868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2.</a:t>
            </a:r>
            <a:r>
              <a:rPr kumimoji="1" lang="zh-CN" altLang="en-US" dirty="0"/>
              <a:t>短路径学习往往非预期的泛化性的形式出现（获取了非预期的泛化能力）</a:t>
            </a:r>
            <a:endParaRPr kumimoji="1" lang="en-US" altLang="zh-CN" dirty="0"/>
          </a:p>
          <a:p>
            <a:r>
              <a:rPr kumimoji="1" lang="en-US" altLang="zh-CN" dirty="0"/>
              <a:t>3.</a:t>
            </a:r>
            <a:r>
              <a:rPr kumimoji="1" lang="zh-CN" altLang="en-US" dirty="0"/>
              <a:t>人类的预期和模型的预期之间是不匹配的。</a:t>
            </a:r>
            <a:endParaRPr kumimoji="1" lang="en-US" altLang="zh-CN" dirty="0"/>
          </a:p>
          <a:p>
            <a:r>
              <a:rPr kumimoji="1" lang="zh-CN" altLang="en-US" dirty="0"/>
              <a:t>接下来我们具体看几个例子来感受一下。</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43</a:t>
            </a:fld>
            <a:endParaRPr kumimoji="1" lang="zh-CN" altLang="en-US"/>
          </a:p>
        </p:txBody>
      </p:sp>
    </p:spTree>
    <p:extLst>
      <p:ext uri="{BB962C8B-B14F-4D97-AF65-F5344CB8AC3E}">
        <p14:creationId xmlns:p14="http://schemas.microsoft.com/office/powerpoint/2010/main" val="873356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数据集的整体大小应该固定。</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11</a:t>
            </a:fld>
            <a:endParaRPr kumimoji="1" lang="zh-CN" altLang="en-US"/>
          </a:p>
        </p:txBody>
      </p:sp>
    </p:spTree>
    <p:extLst>
      <p:ext uri="{BB962C8B-B14F-4D97-AF65-F5344CB8AC3E}">
        <p14:creationId xmlns:p14="http://schemas.microsoft.com/office/powerpoint/2010/main" val="453713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左边是人类把两者归为一类的</a:t>
            </a:r>
            <a:r>
              <a:rPr kumimoji="1" lang="en-US" altLang="zh-CN" dirty="0"/>
              <a:t>case</a:t>
            </a:r>
            <a:r>
              <a:rPr kumimoji="1" lang="zh-CN" altLang="en-US" dirty="0"/>
              <a:t>，而</a:t>
            </a:r>
            <a:r>
              <a:rPr kumimoji="1" lang="en-US" altLang="zh-CN" dirty="0"/>
              <a:t>DNNs</a:t>
            </a:r>
            <a:r>
              <a:rPr kumimoji="1" lang="zh-CN" altLang="en-US" dirty="0"/>
              <a:t>不能将两者归为一类，右边是反过来的，两者方式上有着很大的不同。可以得出几个结论：</a:t>
            </a:r>
            <a:endParaRPr kumimoji="1" lang="en-US" altLang="zh-CN" dirty="0"/>
          </a:p>
          <a:p>
            <a:pPr marL="228600" indent="-228600">
              <a:buAutoNum type="arabicPeriod"/>
            </a:pPr>
            <a:r>
              <a:rPr kumimoji="1" lang="en-US" altLang="zh-CN" dirty="0"/>
              <a:t>DNNs</a:t>
            </a:r>
            <a:r>
              <a:rPr kumimoji="1" lang="zh-CN" altLang="en-US" dirty="0"/>
              <a:t>面对不同的</a:t>
            </a:r>
            <a:r>
              <a:rPr kumimoji="1" lang="en-US" altLang="zh-CN" dirty="0"/>
              <a:t>OOD</a:t>
            </a:r>
            <a:r>
              <a:rPr kumimoji="1" lang="zh-CN" altLang="en-US" dirty="0"/>
              <a:t>并非全军覆没的，还是有一定的泛化能力。</a:t>
            </a:r>
            <a:endParaRPr kumimoji="1" lang="en-US" altLang="zh-CN" dirty="0"/>
          </a:p>
          <a:p>
            <a:pPr marL="228600" indent="-228600">
              <a:buAutoNum type="arabicPeriod"/>
            </a:pPr>
            <a:r>
              <a:rPr kumimoji="1" lang="en-US" altLang="zh-CN" dirty="0"/>
              <a:t>DNNS</a:t>
            </a:r>
            <a:r>
              <a:rPr kumimoji="1" lang="zh-CN" altLang="en-US" dirty="0"/>
              <a:t>很擅长这些抽象的</a:t>
            </a:r>
            <a:r>
              <a:rPr kumimoji="1" lang="en-US" altLang="zh-CN" dirty="0"/>
              <a:t>OOD</a:t>
            </a:r>
            <a:r>
              <a:rPr kumimoji="1" lang="zh-CN" altLang="en-US" dirty="0"/>
              <a:t>示例。这些对人类来说很难判断，比如狗和</a:t>
            </a:r>
            <a:r>
              <a:rPr kumimoji="1" lang="en-US" altLang="zh-CN" dirty="0"/>
              <a:t>guitar</a:t>
            </a:r>
            <a:r>
              <a:rPr kumimoji="1" lang="zh-CN" altLang="en-US" dirty="0"/>
              <a:t>。虽然这个泛化能力并不受欢迎，也不符合直觉。</a:t>
            </a:r>
            <a:endParaRPr kumimoji="1" lang="en-US" altLang="zh-CN" dirty="0"/>
          </a:p>
          <a:p>
            <a:pPr marL="228600" indent="-228600">
              <a:buAutoNum type="arabicPeriod"/>
            </a:pPr>
            <a:r>
              <a:rPr kumimoji="1" lang="zh-CN" altLang="en-US" dirty="0"/>
              <a:t>对人眼来说不会因为一些无害的</a:t>
            </a:r>
            <a:r>
              <a:rPr kumimoji="1" lang="en-US" altLang="zh-CN" dirty="0"/>
              <a:t>distribution</a:t>
            </a:r>
            <a:r>
              <a:rPr kumimoji="1" lang="zh-CN" altLang="en-US" dirty="0"/>
              <a:t> </a:t>
            </a:r>
            <a:r>
              <a:rPr kumimoji="1" lang="en-US" altLang="zh-CN" dirty="0"/>
              <a:t>shifts</a:t>
            </a:r>
            <a:r>
              <a:rPr kumimoji="1" lang="zh-CN" altLang="en-US" dirty="0"/>
              <a:t>（旋转角度或者加一些噪声点）来影响判断，但是对</a:t>
            </a:r>
            <a:r>
              <a:rPr kumimoji="1" lang="en-US" altLang="zh-CN" dirty="0"/>
              <a:t>DNN</a:t>
            </a:r>
            <a:r>
              <a:rPr kumimoji="1" lang="zh-CN" altLang="en-US" dirty="0"/>
              <a:t>是毁灭性的。</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44</a:t>
            </a:fld>
            <a:endParaRPr kumimoji="1" lang="zh-CN" altLang="en-US"/>
          </a:p>
        </p:txBody>
      </p:sp>
    </p:spTree>
    <p:extLst>
      <p:ext uri="{BB962C8B-B14F-4D97-AF65-F5344CB8AC3E}">
        <p14:creationId xmlns:p14="http://schemas.microsoft.com/office/powerpoint/2010/main" val="1648799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45</a:t>
            </a:fld>
            <a:endParaRPr kumimoji="1" lang="zh-CN" altLang="en-US"/>
          </a:p>
        </p:txBody>
      </p:sp>
    </p:spTree>
    <p:extLst>
      <p:ext uri="{BB962C8B-B14F-4D97-AF65-F5344CB8AC3E}">
        <p14:creationId xmlns:p14="http://schemas.microsoft.com/office/powerpoint/2010/main" val="411653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46</a:t>
            </a:fld>
            <a:endParaRPr kumimoji="1" lang="zh-CN" altLang="en-US"/>
          </a:p>
        </p:txBody>
      </p:sp>
    </p:spTree>
    <p:extLst>
      <p:ext uri="{BB962C8B-B14F-4D97-AF65-F5344CB8AC3E}">
        <p14:creationId xmlns:p14="http://schemas.microsoft.com/office/powerpoint/2010/main" val="2628721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lang="zh-CN" altLang="en-US" sz="1200" b="0" i="0" kern="1200" dirty="0">
                <a:solidFill>
                  <a:schemeClr val="tx1"/>
                </a:solidFill>
                <a:effectLst/>
                <a:latin typeface="+mn-lt"/>
                <a:ea typeface="+mn-ea"/>
                <a:cs typeface="+mn-cs"/>
              </a:rPr>
              <a:t> 模型简单通过数据集测试和模型实现了人们期望的基础能力之间是不一样的。数据集只有能很好地代表人类真正感兴趣的</a:t>
            </a:r>
            <a:r>
              <a:rPr lang="en-US" altLang="zh-CN" sz="1200" b="0" i="0" kern="1200" dirty="0">
                <a:solidFill>
                  <a:schemeClr val="tx1"/>
                </a:solidFill>
                <a:effectLst/>
                <a:latin typeface="+mn-lt"/>
                <a:ea typeface="+mn-ea"/>
                <a:cs typeface="+mn-cs"/>
              </a:rPr>
              <a:t>underlying</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abilities</a:t>
            </a:r>
            <a:r>
              <a:rPr lang="zh-CN" altLang="en-US" sz="1200" b="0" i="0" kern="1200" dirty="0">
                <a:solidFill>
                  <a:schemeClr val="tx1"/>
                </a:solidFill>
                <a:effectLst/>
                <a:latin typeface="+mn-lt"/>
                <a:ea typeface="+mn-ea"/>
                <a:cs typeface="+mn-cs"/>
              </a:rPr>
              <a:t>时才是有用的数据集。</a:t>
            </a:r>
            <a:endParaRPr lang="en-US" altLang="zh-CN" sz="1200" b="0" i="0" kern="1200" dirty="0">
              <a:solidFill>
                <a:schemeClr val="tx1"/>
              </a:solidFill>
              <a:effectLst/>
              <a:latin typeface="+mn-lt"/>
              <a:ea typeface="+mn-ea"/>
              <a:cs typeface="+mn-cs"/>
            </a:endParaRPr>
          </a:p>
          <a:p>
            <a:r>
              <a:rPr kumimoji="1"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摩根法则（</a:t>
            </a:r>
            <a:r>
              <a:rPr lang="en" altLang="zh-CN" sz="1200" b="0" i="0" kern="1200" dirty="0">
                <a:solidFill>
                  <a:schemeClr val="tx1"/>
                </a:solidFill>
                <a:effectLst/>
                <a:latin typeface="+mn-lt"/>
                <a:ea typeface="+mn-ea"/>
                <a:cs typeface="+mn-cs"/>
              </a:rPr>
              <a:t>Morgan‘s Canon</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提到，如果可以用较低的心理过程来解释某种行为，那么绝不将其归因于高级的心理过程。同理，在机器学习中，如果可以用短路径学习来解释的能力，就不被解释为更高级别的能力。</a:t>
            </a:r>
            <a:endParaRPr lang="en-US" altLang="zh-CN" sz="1200" b="0" i="0" kern="1200" dirty="0">
              <a:solidFill>
                <a:schemeClr val="tx1"/>
              </a:solidFill>
              <a:effectLst/>
              <a:latin typeface="+mn-lt"/>
              <a:ea typeface="+mn-ea"/>
              <a:cs typeface="+mn-cs"/>
            </a:endParaRPr>
          </a:p>
          <a:p>
            <a:r>
              <a:rPr kumimoji="1" lang="en-US" altLang="zh-CN" sz="1200" b="0" i="0" kern="1200" dirty="0">
                <a:solidFill>
                  <a:schemeClr val="tx1"/>
                </a:solidFill>
                <a:effectLst/>
                <a:latin typeface="+mn-lt"/>
                <a:ea typeface="+mn-ea"/>
                <a:cs typeface="+mn-cs"/>
              </a:rPr>
              <a:t>3.</a:t>
            </a:r>
            <a:r>
              <a:rPr kumimoji="1" lang="zh-CN" altLang="en-US" sz="1200" b="0" i="0" kern="1200" dirty="0">
                <a:solidFill>
                  <a:schemeClr val="tx1"/>
                </a:solidFill>
                <a:effectLst/>
                <a:latin typeface="+mn-lt"/>
                <a:ea typeface="+mn-ea"/>
                <a:cs typeface="+mn-cs"/>
              </a:rPr>
              <a:t>为了判断目前结果是否也可以通过短路径学习来解释，可以选取一些特别的</a:t>
            </a:r>
            <a:r>
              <a:rPr kumimoji="1" lang="en-US" altLang="zh-CN" sz="1200" b="0" i="0" kern="1200" dirty="0">
                <a:solidFill>
                  <a:schemeClr val="tx1"/>
                </a:solidFill>
                <a:effectLst/>
                <a:latin typeface="+mn-lt"/>
                <a:ea typeface="+mn-ea"/>
                <a:cs typeface="+mn-cs"/>
              </a:rPr>
              <a:t>baseline</a:t>
            </a:r>
            <a:r>
              <a:rPr kumimoji="1" lang="zh-CN" altLang="en-US" sz="1200" b="0" i="0" kern="1200" dirty="0">
                <a:solidFill>
                  <a:schemeClr val="tx1"/>
                </a:solidFill>
                <a:effectLst/>
                <a:latin typeface="+mn-lt"/>
                <a:ea typeface="+mn-ea"/>
                <a:cs typeface="+mn-cs"/>
              </a:rPr>
              <a:t>，比如问关于电影的问题但是不给出电影的信息来训练出的模型。来和这些模型来对比结果。值得注意的是，即便模型展示了解决复杂问题的能力，但是这并不意味着</a:t>
            </a:r>
            <a:r>
              <a:rPr kumimoji="1" lang="en" altLang="zh-CN" sz="1200" b="0" i="0" kern="1200" dirty="0">
                <a:solidFill>
                  <a:schemeClr val="tx1"/>
                </a:solidFill>
                <a:effectLst/>
                <a:latin typeface="+mn-lt"/>
                <a:ea typeface="+mn-ea"/>
                <a:cs typeface="+mn-cs"/>
              </a:rPr>
              <a:t>DNN</a:t>
            </a:r>
            <a:r>
              <a:rPr kumimoji="1" lang="zh-CN" altLang="en-US" sz="1200" b="0" i="0" kern="1200" dirty="0">
                <a:solidFill>
                  <a:schemeClr val="tx1"/>
                </a:solidFill>
                <a:effectLst/>
                <a:latin typeface="+mn-lt"/>
                <a:ea typeface="+mn-ea"/>
                <a:cs typeface="+mn-cs"/>
              </a:rPr>
              <a:t>无法获得高级能力。因为，我们不能将数据集的性能与潜在能力的获取混为一谈。</a:t>
            </a:r>
            <a:endParaRPr kumimoji="1" lang="zh-CN" altLang="en-US" dirty="0"/>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47</a:t>
            </a:fld>
            <a:endParaRPr kumimoji="1" lang="zh-CN" altLang="en-US"/>
          </a:p>
        </p:txBody>
      </p:sp>
    </p:spTree>
    <p:extLst>
      <p:ext uri="{BB962C8B-B14F-4D97-AF65-F5344CB8AC3E}">
        <p14:creationId xmlns:p14="http://schemas.microsoft.com/office/powerpoint/2010/main" val="8938363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lang="zh-CN" altLang="en-US" sz="1200" b="0" i="0" kern="1200" dirty="0">
                <a:solidFill>
                  <a:schemeClr val="tx1"/>
                </a:solidFill>
                <a:effectLst/>
                <a:latin typeface="+mn-lt"/>
                <a:ea typeface="+mn-ea"/>
                <a:cs typeface="+mn-cs"/>
              </a:rPr>
              <a:t>通过</a:t>
            </a:r>
            <a:r>
              <a:rPr lang="en" altLang="zh-CN" sz="1200" b="0" i="0" kern="1200" dirty="0" err="1">
                <a:solidFill>
                  <a:schemeClr val="tx1"/>
                </a:solidFill>
                <a:effectLst/>
                <a:latin typeface="+mn-lt"/>
                <a:ea typeface="+mn-ea"/>
                <a:cs typeface="+mn-cs"/>
              </a:rPr>
              <a:t>i.i.d</a:t>
            </a:r>
            <a:r>
              <a:rPr lang="zh-CN" altLang="en-US" sz="1200" b="0" i="0" kern="1200" dirty="0">
                <a:solidFill>
                  <a:schemeClr val="tx1"/>
                </a:solidFill>
                <a:effectLst/>
                <a:latin typeface="+mn-lt"/>
                <a:ea typeface="+mn-ea"/>
                <a:cs typeface="+mn-cs"/>
              </a:rPr>
              <a:t>测试集上的验证性能来衡量模型性能是大部分机器学习基准测试的核心。但是在现实世界中，</a:t>
            </a:r>
            <a:r>
              <a:rPr lang="en" altLang="zh-CN" sz="1200" b="0" i="0" kern="1200" dirty="0" err="1">
                <a:solidFill>
                  <a:schemeClr val="tx1"/>
                </a:solidFill>
                <a:effectLst/>
                <a:latin typeface="+mn-lt"/>
                <a:ea typeface="+mn-ea"/>
                <a:cs typeface="+mn-cs"/>
              </a:rPr>
              <a:t>i.i.d</a:t>
            </a:r>
            <a:r>
              <a:rPr lang="en"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假设很少是合理的，利用捷径也会产生虚假的好结果。</a:t>
            </a:r>
            <a:endParaRPr lang="en-US" altLang="zh-CN" sz="1200" b="0" i="0" kern="1200" dirty="0">
              <a:solidFill>
                <a:schemeClr val="tx1"/>
              </a:solidFill>
              <a:effectLst/>
              <a:latin typeface="+mn-lt"/>
              <a:ea typeface="+mn-ea"/>
              <a:cs typeface="+mn-cs"/>
            </a:endParaRPr>
          </a:p>
          <a:p>
            <a:r>
              <a:rPr kumimoji="1" lang="en-US" altLang="zh-CN" sz="1200" b="0" i="0" kern="1200" dirty="0">
                <a:solidFill>
                  <a:schemeClr val="tx1"/>
                </a:solidFill>
                <a:effectLst/>
                <a:latin typeface="+mn-lt"/>
                <a:ea typeface="+mn-ea"/>
                <a:cs typeface="+mn-cs"/>
              </a:rPr>
              <a:t>2.</a:t>
            </a:r>
            <a:r>
              <a:rPr kumimoji="1" lang="zh-CN" altLang="en-US" sz="1200" b="0" i="0" kern="1200" dirty="0">
                <a:solidFill>
                  <a:schemeClr val="tx1"/>
                </a:solidFill>
                <a:effectLst/>
                <a:latin typeface="+mn-lt"/>
                <a:ea typeface="+mn-ea"/>
                <a:cs typeface="+mn-cs"/>
              </a:rPr>
              <a:t> 大家来回答一下？</a:t>
            </a:r>
            <a:endParaRPr kumimoji="1" lang="zh-CN" altLang="en-US" dirty="0"/>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48</a:t>
            </a:fld>
            <a:endParaRPr kumimoji="1" lang="zh-CN" altLang="en-US"/>
          </a:p>
        </p:txBody>
      </p:sp>
    </p:spTree>
    <p:extLst>
      <p:ext uri="{BB962C8B-B14F-4D97-AF65-F5344CB8AC3E}">
        <p14:creationId xmlns:p14="http://schemas.microsoft.com/office/powerpoint/2010/main" val="2636067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kern="1200" dirty="0">
                <a:solidFill>
                  <a:schemeClr val="tx1"/>
                </a:solidFill>
                <a:effectLst/>
                <a:latin typeface="+mn-lt"/>
                <a:ea typeface="+mn-ea"/>
                <a:cs typeface="+mn-cs"/>
              </a:rPr>
              <a:t>2.</a:t>
            </a:r>
            <a:r>
              <a:rPr kumimoji="1" lang="zh-CN" altLang="en-US" sz="1200" b="0" i="0" kern="1200" dirty="0">
                <a:solidFill>
                  <a:schemeClr val="tx1"/>
                </a:solidFill>
                <a:effectLst/>
                <a:latin typeface="+mn-lt"/>
                <a:ea typeface="+mn-ea"/>
                <a:cs typeface="+mn-cs"/>
              </a:rPr>
              <a:t> 大家来回答一下？</a:t>
            </a:r>
            <a:endParaRPr kumimoji="1" lang="en-US" altLang="zh-CN"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虽然</a:t>
            </a:r>
            <a:r>
              <a:rPr kumimoji="1" lang="en-US" altLang="zh-CN" sz="1200" b="0" i="0" kern="1200" dirty="0" err="1">
                <a:solidFill>
                  <a:schemeClr val="tx1"/>
                </a:solidFill>
                <a:effectLst/>
                <a:latin typeface="+mn-lt"/>
                <a:ea typeface="+mn-ea"/>
                <a:cs typeface="+mn-cs"/>
              </a:rPr>
              <a:t>iid</a:t>
            </a:r>
            <a:r>
              <a:rPr kumimoji="1" lang="zh-CN" altLang="en-US" sz="1200" b="0" i="0" kern="1200" dirty="0">
                <a:solidFill>
                  <a:schemeClr val="tx1"/>
                </a:solidFill>
                <a:effectLst/>
                <a:latin typeface="+mn-lt"/>
                <a:ea typeface="+mn-ea"/>
                <a:cs typeface="+mn-cs"/>
              </a:rPr>
              <a:t>和</a:t>
            </a:r>
            <a:r>
              <a:rPr kumimoji="1" lang="en-US" altLang="zh-CN" sz="1200" b="0" i="0" kern="1200" dirty="0" err="1">
                <a:solidFill>
                  <a:schemeClr val="tx1"/>
                </a:solidFill>
                <a:effectLst/>
                <a:latin typeface="+mn-lt"/>
                <a:ea typeface="+mn-ea"/>
                <a:cs typeface="+mn-cs"/>
              </a:rPr>
              <a:t>ood</a:t>
            </a:r>
            <a:r>
              <a:rPr kumimoji="1" lang="zh-CN" altLang="en-US" sz="1200" b="0" i="0" kern="1200" dirty="0">
                <a:solidFill>
                  <a:schemeClr val="tx1"/>
                </a:solidFill>
                <a:effectLst/>
                <a:latin typeface="+mn-lt"/>
                <a:ea typeface="+mn-ea"/>
                <a:cs typeface="+mn-cs"/>
              </a:rPr>
              <a:t>之间有一个明确的数学定义，但是在实践中是非常难以捕捉到的。所以可以遵循这三点来构造</a:t>
            </a:r>
            <a:r>
              <a:rPr kumimoji="1" lang="en-US" altLang="zh-CN" sz="1200" b="0" i="0" kern="1200" dirty="0">
                <a:solidFill>
                  <a:schemeClr val="tx1"/>
                </a:solidFill>
                <a:effectLst/>
                <a:latin typeface="+mn-lt"/>
                <a:ea typeface="+mn-ea"/>
                <a:cs typeface="+mn-cs"/>
              </a:rPr>
              <a:t>OOD</a:t>
            </a:r>
            <a:r>
              <a:rPr kumimoji="1" lang="zh-CN" altLang="en-US" sz="1200" b="0" i="0" kern="1200" dirty="0">
                <a:solidFill>
                  <a:schemeClr val="tx1"/>
                </a:solidFill>
                <a:effectLst/>
                <a:latin typeface="+mn-lt"/>
                <a:ea typeface="+mn-ea"/>
                <a:cs typeface="+mn-cs"/>
              </a:rPr>
              <a:t>数据集。</a:t>
            </a:r>
            <a:endParaRPr kumimoji="1" lang="en-US" altLang="zh-CN" sz="1200" b="0" i="0" kern="1200" dirty="0">
              <a:solidFill>
                <a:schemeClr val="tx1"/>
              </a:solidFill>
              <a:effectLst/>
              <a:latin typeface="+mn-lt"/>
              <a:ea typeface="+mn-ea"/>
              <a:cs typeface="+mn-cs"/>
            </a:endParaRPr>
          </a:p>
          <a:p>
            <a:pPr marL="228600" indent="-228600">
              <a:buAutoNum type="arabicPeriod"/>
            </a:pPr>
            <a:r>
              <a:rPr kumimoji="1" lang="zh-CN" altLang="en-US" dirty="0"/>
              <a:t>首先，根据定义，需要有一个明确的分布转移，这种转移可能是人类无法区分的。</a:t>
            </a:r>
            <a:endParaRPr kumimoji="1" lang="en-US" altLang="zh-CN" dirty="0"/>
          </a:p>
          <a:p>
            <a:pPr marL="228600" indent="-228600">
              <a:buAutoNum type="arabicPeriod"/>
            </a:pPr>
            <a:r>
              <a:rPr kumimoji="1" lang="zh-CN" altLang="en-US" dirty="0"/>
              <a:t>有明确的预期方案，或者预期的能力。在现实中训练，在白噪声上测试，这种就是没有预期方案的，我们需要什么能力，就在能体现这样能力的</a:t>
            </a:r>
            <a:r>
              <a:rPr kumimoji="1" lang="en-US" altLang="zh-CN" dirty="0" err="1"/>
              <a:t>ood</a:t>
            </a:r>
            <a:r>
              <a:rPr kumimoji="1" lang="zh-CN" altLang="en-US" dirty="0"/>
              <a:t>数据集上来做测试。</a:t>
            </a:r>
            <a:endParaRPr kumimoji="1" lang="en-US" altLang="zh-CN" dirty="0"/>
          </a:p>
          <a:p>
            <a:pPr marL="228600" indent="-228600">
              <a:buAutoNum type="arabicPeriod"/>
            </a:pPr>
            <a:endParaRPr kumimoji="1" lang="zh-CN" altLang="en-US" dirty="0"/>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49</a:t>
            </a:fld>
            <a:endParaRPr kumimoji="1" lang="zh-CN" altLang="en-US"/>
          </a:p>
        </p:txBody>
      </p:sp>
    </p:spTree>
    <p:extLst>
      <p:ext uri="{BB962C8B-B14F-4D97-AF65-F5344CB8AC3E}">
        <p14:creationId xmlns:p14="http://schemas.microsoft.com/office/powerpoint/2010/main" val="799877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对于</a:t>
            </a:r>
            <a:r>
              <a:rPr lang="en" altLang="zh-CN" dirty="0"/>
              <a:t>DNNs</a:t>
            </a:r>
            <a:r>
              <a:rPr lang="zh-CN" altLang="en-US" dirty="0"/>
              <a:t>来说，利用短路径比学习预期的解决方案要容易得多。但是，是什么因素决定一个解决方案是否容易学习？</a:t>
            </a:r>
            <a:endParaRPr lang="en-US" altLang="zh-CN" dirty="0"/>
          </a:p>
          <a:p>
            <a:pPr marL="228600" indent="-228600">
              <a:buAutoNum type="arabicPeriod"/>
            </a:pPr>
            <a:endParaRPr kumimoji="1" lang="zh-CN" altLang="en-US" dirty="0"/>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50</a:t>
            </a:fld>
            <a:endParaRPr kumimoji="1" lang="zh-CN" altLang="en-US"/>
          </a:p>
        </p:txBody>
      </p:sp>
    </p:spTree>
    <p:extLst>
      <p:ext uri="{BB962C8B-B14F-4D97-AF65-F5344CB8AC3E}">
        <p14:creationId xmlns:p14="http://schemas.microsoft.com/office/powerpoint/2010/main" val="13898668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在语言学中，一种相关的现象被称为“最少努力原则”</a:t>
            </a:r>
            <a:r>
              <a:rPr lang="en-US" altLang="zh-CN" dirty="0"/>
              <a:t>[119]</a:t>
            </a:r>
            <a:r>
              <a:rPr lang="zh-CN" altLang="en-US" dirty="0"/>
              <a:t>，即语言使用者通常会尽量减少交流中的努力。例如，“</a:t>
            </a:r>
            <a:r>
              <a:rPr lang="en" altLang="zh-CN" dirty="0"/>
              <a:t>plane”</a:t>
            </a:r>
            <a:r>
              <a:rPr lang="zh-CN" altLang="en-US" dirty="0"/>
              <a:t>的用法比“</a:t>
            </a:r>
            <a:r>
              <a:rPr lang="en" altLang="zh-CN" dirty="0"/>
              <a:t>plane”</a:t>
            </a:r>
            <a:r>
              <a:rPr lang="zh-CN" altLang="en-US" dirty="0"/>
              <a:t>更为常见，在发音“</a:t>
            </a:r>
            <a:r>
              <a:rPr lang="en" altLang="zh-CN" dirty="0"/>
              <a:t>cupboard”</a:t>
            </a:r>
            <a:r>
              <a:rPr lang="zh-CN" altLang="en-US" dirty="0"/>
              <a:t>时，“</a:t>
            </a:r>
            <a:r>
              <a:rPr lang="en" altLang="zh-CN" dirty="0"/>
              <a:t>p”</a:t>
            </a:r>
            <a:r>
              <a:rPr lang="zh-CN" altLang="en-US" dirty="0"/>
              <a:t>和“</a:t>
            </a:r>
            <a:r>
              <a:rPr lang="en" altLang="zh-CN" dirty="0"/>
              <a:t>b”</a:t>
            </a:r>
            <a:r>
              <a:rPr lang="zh-CN" altLang="en-US" dirty="0"/>
              <a:t>合并成一个音</a:t>
            </a:r>
            <a:r>
              <a:rPr lang="en-US" altLang="zh-CN" dirty="0"/>
              <a:t>[120121]</a:t>
            </a:r>
            <a:r>
              <a:rPr lang="zh-CN" altLang="en-US" dirty="0"/>
              <a:t>。有趣的是，语言的改变是否能让说话人更容易说话并不总是简单地取决于客观的衡量标准，比如字长。相反，这一过程是由各种不同的因素形成的，包括人类语言器官的解剖（结构）和以前的语言经验（训练数据）。而优化和损失函数（发现了别人也这么用，或是自己这么用后发现别人听不懂）则是在和人的交流中进行的。</a:t>
            </a:r>
            <a:endParaRPr kumimoji="1" lang="zh-CN" altLang="en-US" dirty="0"/>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51</a:t>
            </a:fld>
            <a:endParaRPr kumimoji="1" lang="zh-CN" altLang="en-US"/>
          </a:p>
        </p:txBody>
      </p:sp>
    </p:spTree>
    <p:extLst>
      <p:ext uri="{BB962C8B-B14F-4D97-AF65-F5344CB8AC3E}">
        <p14:creationId xmlns:p14="http://schemas.microsoft.com/office/powerpoint/2010/main" val="25745858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VQA</a:t>
            </a:r>
            <a:r>
              <a:rPr kumimoji="1" lang="zh-CN" altLang="en-US" dirty="0"/>
              <a:t>的语言偏见问题则主要用这个思路来避免学习短路径</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52</a:t>
            </a:fld>
            <a:endParaRPr kumimoji="1" lang="zh-CN" altLang="en-US"/>
          </a:p>
        </p:txBody>
      </p:sp>
    </p:spTree>
    <p:extLst>
      <p:ext uri="{BB962C8B-B14F-4D97-AF65-F5344CB8AC3E}">
        <p14:creationId xmlns:p14="http://schemas.microsoft.com/office/powerpoint/2010/main" val="16876554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反事实解释是一类特定的解释，它提供了在以特定方式更改模型输入时可能发生的事情之间的联系。</a:t>
            </a:r>
            <a:endParaRPr kumimoji="1" lang="zh-CN" altLang="en-US" dirty="0"/>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53</a:t>
            </a:fld>
            <a:endParaRPr kumimoji="1" lang="zh-CN" altLang="en-US"/>
          </a:p>
        </p:txBody>
      </p:sp>
    </p:spTree>
    <p:extLst>
      <p:ext uri="{BB962C8B-B14F-4D97-AF65-F5344CB8AC3E}">
        <p14:creationId xmlns:p14="http://schemas.microsoft.com/office/powerpoint/2010/main" val="1355901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诊断和理解短路径学习</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17</a:t>
            </a:fld>
            <a:endParaRPr kumimoji="1" lang="zh-CN" altLang="en-US"/>
          </a:p>
        </p:txBody>
      </p:sp>
    </p:spTree>
    <p:extLst>
      <p:ext uri="{BB962C8B-B14F-4D97-AF65-F5344CB8AC3E}">
        <p14:creationId xmlns:p14="http://schemas.microsoft.com/office/powerpoint/2010/main" val="2648873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反事实解释是一类特定的解释，它提供了在以特定方式更改模型输入时可能发生的事情之间的联系。</a:t>
            </a:r>
            <a:endParaRPr kumimoji="1" lang="zh-CN" altLang="en-US" dirty="0"/>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54</a:t>
            </a:fld>
            <a:endParaRPr kumimoji="1" lang="zh-CN" altLang="en-US"/>
          </a:p>
        </p:txBody>
      </p:sp>
    </p:spTree>
    <p:extLst>
      <p:ext uri="{BB962C8B-B14F-4D97-AF65-F5344CB8AC3E}">
        <p14:creationId xmlns:p14="http://schemas.microsoft.com/office/powerpoint/2010/main" val="8170852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55</a:t>
            </a:fld>
            <a:endParaRPr kumimoji="1" lang="zh-CN" altLang="en-US"/>
          </a:p>
        </p:txBody>
      </p:sp>
    </p:spTree>
    <p:extLst>
      <p:ext uri="{BB962C8B-B14F-4D97-AF65-F5344CB8AC3E}">
        <p14:creationId xmlns:p14="http://schemas.microsoft.com/office/powerpoint/2010/main" val="3428987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56</a:t>
            </a:fld>
            <a:endParaRPr kumimoji="1" lang="zh-CN" altLang="en-US"/>
          </a:p>
        </p:txBody>
      </p:sp>
    </p:spTree>
    <p:extLst>
      <p:ext uri="{BB962C8B-B14F-4D97-AF65-F5344CB8AC3E}">
        <p14:creationId xmlns:p14="http://schemas.microsoft.com/office/powerpoint/2010/main" val="28293667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The goal is to recover the true generating factors of the data distribution from observations [142] by identifying independent causal mechanisms. </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57</a:t>
            </a:fld>
            <a:endParaRPr kumimoji="1" lang="zh-CN" altLang="en-US"/>
          </a:p>
        </p:txBody>
      </p:sp>
    </p:spTree>
    <p:extLst>
      <p:ext uri="{BB962C8B-B14F-4D97-AF65-F5344CB8AC3E}">
        <p14:creationId xmlns:p14="http://schemas.microsoft.com/office/powerpoint/2010/main" val="6066556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58</a:t>
            </a:fld>
            <a:endParaRPr kumimoji="1" lang="zh-CN" altLang="en-US"/>
          </a:p>
        </p:txBody>
      </p:sp>
    </p:spTree>
    <p:extLst>
      <p:ext uri="{BB962C8B-B14F-4D97-AF65-F5344CB8AC3E}">
        <p14:creationId xmlns:p14="http://schemas.microsoft.com/office/powerpoint/2010/main" val="17016307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我们期望</a:t>
            </a:r>
            <a:r>
              <a:rPr kumimoji="1" lang="en-US" altLang="zh-CN" dirty="0"/>
              <a:t>MRC</a:t>
            </a:r>
            <a:r>
              <a:rPr kumimoji="1" lang="zh-CN" altLang="en-US" dirty="0"/>
              <a:t> </a:t>
            </a:r>
            <a:r>
              <a:rPr kumimoji="1" lang="en-US" altLang="zh-CN" dirty="0"/>
              <a:t>model</a:t>
            </a:r>
            <a:r>
              <a:rPr kumimoji="1" lang="zh-CN" altLang="en-US" dirty="0"/>
              <a:t>可以理解</a:t>
            </a:r>
            <a:r>
              <a:rPr kumimoji="1" lang="en-US" altLang="zh-CN" dirty="0"/>
              <a:t>come</a:t>
            </a:r>
            <a:r>
              <a:rPr kumimoji="1" lang="zh-CN" altLang="en-US" dirty="0"/>
              <a:t> </a:t>
            </a:r>
            <a:r>
              <a:rPr kumimoji="1" lang="en-US" altLang="zh-CN" dirty="0"/>
              <a:t>out</a:t>
            </a:r>
            <a:r>
              <a:rPr kumimoji="1" lang="zh-CN" altLang="en-US" dirty="0"/>
              <a:t>和</a:t>
            </a:r>
            <a:r>
              <a:rPr kumimoji="1" lang="en-US" altLang="zh-CN" dirty="0"/>
              <a:t>begun</a:t>
            </a:r>
            <a:r>
              <a:rPr kumimoji="1" lang="zh-CN" altLang="en-US" dirty="0"/>
              <a:t>的语义关系，并通过建立</a:t>
            </a:r>
            <a:r>
              <a:rPr kumimoji="1" lang="en-US" altLang="zh-CN" dirty="0"/>
              <a:t>Scholastic</a:t>
            </a:r>
            <a:r>
              <a:rPr kumimoji="1" lang="zh-CN" altLang="en-US" dirty="0"/>
              <a:t> </a:t>
            </a:r>
            <a:r>
              <a:rPr kumimoji="1" lang="en-US" altLang="zh-CN" dirty="0"/>
              <a:t>journal</a:t>
            </a:r>
            <a:r>
              <a:rPr kumimoji="1" lang="zh-CN" altLang="en-US" dirty="0"/>
              <a:t>， </a:t>
            </a:r>
            <a:r>
              <a:rPr kumimoji="1" lang="en-US" altLang="zh-CN" dirty="0"/>
              <a:t>one-</a:t>
            </a:r>
            <a:r>
              <a:rPr kumimoji="1" lang="en-US" altLang="zh-CN" dirty="0" err="1"/>
              <a:t>pagejournal</a:t>
            </a:r>
            <a:r>
              <a:rPr kumimoji="1" lang="zh-CN" altLang="en-US" dirty="0"/>
              <a:t>和</a:t>
            </a:r>
            <a:r>
              <a:rPr kumimoji="1" lang="en-US" altLang="zh-CN" dirty="0"/>
              <a:t>Scholastic</a:t>
            </a:r>
            <a:r>
              <a:rPr kumimoji="1" lang="zh-CN" altLang="en-US" dirty="0"/>
              <a:t> </a:t>
            </a:r>
            <a:r>
              <a:rPr kumimoji="1" lang="en-US" altLang="zh-CN" dirty="0"/>
              <a:t>magazine</a:t>
            </a:r>
            <a:r>
              <a:rPr kumimoji="1" lang="zh-CN" altLang="en-US" dirty="0"/>
              <a:t>之间的相互参考</a:t>
            </a:r>
            <a:r>
              <a:rPr kumimoji="1" lang="en-US" altLang="zh-CN" dirty="0"/>
              <a:t>co-reference</a:t>
            </a:r>
            <a:r>
              <a:rPr kumimoji="1" lang="zh-CN" altLang="en-US" dirty="0"/>
              <a:t>来输出最终的答案。</a:t>
            </a:r>
            <a:endParaRPr kumimoji="1" lang="en-US" altLang="zh-CN" dirty="0"/>
          </a:p>
          <a:p>
            <a:r>
              <a:rPr kumimoji="1" lang="zh-CN" altLang="en-US" dirty="0"/>
              <a:t>而模型往往不通过之前的方式，仅仅因为识别出</a:t>
            </a:r>
            <a:r>
              <a:rPr kumimoji="1" lang="en-US" altLang="zh-CN" dirty="0"/>
              <a:t>September</a:t>
            </a:r>
            <a:r>
              <a:rPr kumimoji="1" lang="zh-CN" altLang="en-US" dirty="0"/>
              <a:t> </a:t>
            </a:r>
            <a:r>
              <a:rPr kumimoji="1" lang="en-US" altLang="zh-CN" dirty="0"/>
              <a:t>1876</a:t>
            </a:r>
            <a:r>
              <a:rPr kumimoji="1" lang="zh-CN" altLang="en-US" dirty="0"/>
              <a:t>是在</a:t>
            </a:r>
            <a:r>
              <a:rPr kumimoji="1" lang="en-US" altLang="zh-CN" dirty="0"/>
              <a:t>passage</a:t>
            </a:r>
            <a:r>
              <a:rPr kumimoji="1" lang="zh-CN" altLang="en-US" dirty="0"/>
              <a:t>中唯一的事件描述，就直接用其回答了</a:t>
            </a:r>
            <a:r>
              <a:rPr kumimoji="1" lang="en-US" altLang="zh-CN" dirty="0"/>
              <a:t>when</a:t>
            </a:r>
            <a:r>
              <a:rPr kumimoji="1" lang="zh-CN" altLang="en-US" dirty="0"/>
              <a:t>问题。</a:t>
            </a:r>
            <a:endParaRPr kumimoji="1" lang="en-US" altLang="zh-CN" dirty="0"/>
          </a:p>
          <a:p>
            <a:r>
              <a:rPr kumimoji="1" lang="zh-CN" altLang="en-US" dirty="0"/>
              <a:t>我们认为这种只使用了部分证据的</a:t>
            </a:r>
            <a:r>
              <a:rPr kumimoji="1" lang="en-US" altLang="zh-CN" dirty="0"/>
              <a:t>trick</a:t>
            </a:r>
            <a:r>
              <a:rPr kumimoji="1" lang="zh-CN" altLang="en-US" dirty="0"/>
              <a:t>得到的结果是不可靠的。当模型依靠这些技巧为大多数快捷方式问题获得正确答案，而在需要挑战性技能的问题上表现较差时，则被认为已经学会了短路径。</a:t>
            </a:r>
            <a:endParaRPr kumimoji="1" lang="en-US" altLang="zh-CN" dirty="0"/>
          </a:p>
          <a:p>
            <a:r>
              <a:rPr kumimoji="1" lang="en-US" altLang="zh-CN" sz="1200" b="1" dirty="0">
                <a:solidFill>
                  <a:srgbClr val="FF0000"/>
                </a:solidFill>
              </a:rPr>
              <a:t>Question</a:t>
            </a:r>
            <a:r>
              <a:rPr kumimoji="1" lang="zh-CN" altLang="en-US" sz="1200" b="1" dirty="0">
                <a:solidFill>
                  <a:srgbClr val="FF0000"/>
                </a:solidFill>
              </a:rPr>
              <a:t> </a:t>
            </a:r>
            <a:r>
              <a:rPr kumimoji="1" lang="en-US" altLang="zh-CN" sz="1200" b="1" dirty="0">
                <a:solidFill>
                  <a:srgbClr val="FF0000"/>
                </a:solidFill>
              </a:rPr>
              <a:t>Word</a:t>
            </a:r>
            <a:r>
              <a:rPr kumimoji="1" lang="zh-CN" altLang="en-US" sz="1200" b="1" dirty="0">
                <a:solidFill>
                  <a:srgbClr val="FF0000"/>
                </a:solidFill>
              </a:rPr>
              <a:t> </a:t>
            </a:r>
            <a:r>
              <a:rPr kumimoji="1" lang="en-US" altLang="zh-CN" sz="1200" b="1" dirty="0">
                <a:solidFill>
                  <a:srgbClr val="FF0000"/>
                </a:solidFill>
              </a:rPr>
              <a:t>Matching</a:t>
            </a:r>
            <a:r>
              <a:rPr kumimoji="1" lang="zh-CN" altLang="en-US" sz="1200" b="1" dirty="0">
                <a:solidFill>
                  <a:srgbClr val="FF0000"/>
                </a:solidFill>
              </a:rPr>
              <a:t> 是其中一种短路径， </a:t>
            </a:r>
            <a:r>
              <a:rPr kumimoji="1" lang="en-US" altLang="zh-CN" sz="1200" b="1" dirty="0" err="1">
                <a:solidFill>
                  <a:srgbClr val="FF0000"/>
                </a:solidFill>
              </a:rPr>
              <a:t>Parphrasing</a:t>
            </a:r>
            <a:r>
              <a:rPr kumimoji="1" lang="zh-CN" altLang="en-US" sz="1200" b="1" dirty="0">
                <a:solidFill>
                  <a:srgbClr val="FF0000"/>
                </a:solidFill>
              </a:rPr>
              <a:t>（释义</a:t>
            </a:r>
            <a:r>
              <a:rPr kumimoji="1" lang="en-US" altLang="zh-CN" sz="1200" b="1" dirty="0">
                <a:solidFill>
                  <a:srgbClr val="FF0000"/>
                </a:solidFill>
              </a:rPr>
              <a:t>/</a:t>
            </a:r>
            <a:r>
              <a:rPr kumimoji="1" lang="zh-CN" altLang="en-US" sz="1200" b="1" dirty="0">
                <a:solidFill>
                  <a:srgbClr val="FF0000"/>
                </a:solidFill>
              </a:rPr>
              <a:t>复述）则是我们希望模型剧本的推理能力。即能够识别不同词汇表达的同一个含义。</a:t>
            </a:r>
            <a:endParaRPr kumimoji="1" lang="zh-CN" altLang="en-US" dirty="0"/>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60</a:t>
            </a:fld>
            <a:endParaRPr kumimoji="1" lang="zh-CN" altLang="en-US"/>
          </a:p>
        </p:txBody>
      </p:sp>
    </p:spTree>
    <p:extLst>
      <p:ext uri="{BB962C8B-B14F-4D97-AF65-F5344CB8AC3E}">
        <p14:creationId xmlns:p14="http://schemas.microsoft.com/office/powerpoint/2010/main" val="25313620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t>这一缺陷使得很难分析短路径问题对模型性能的影响，也几乎不可能检查模型是否通过短路径正确回答问题。</a:t>
            </a:r>
            <a:endParaRPr kumimoji="1" lang="zh-CN" altLang="en-US" dirty="0"/>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62</a:t>
            </a:fld>
            <a:endParaRPr kumimoji="1" lang="zh-CN" altLang="en-US"/>
          </a:p>
        </p:txBody>
      </p:sp>
    </p:spTree>
    <p:extLst>
      <p:ext uri="{BB962C8B-B14F-4D97-AF65-F5344CB8AC3E}">
        <p14:creationId xmlns:p14="http://schemas.microsoft.com/office/powerpoint/2010/main" val="7323031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63</a:t>
            </a:fld>
            <a:endParaRPr kumimoji="1" lang="zh-CN" altLang="en-US"/>
          </a:p>
        </p:txBody>
      </p:sp>
    </p:spTree>
    <p:extLst>
      <p:ext uri="{BB962C8B-B14F-4D97-AF65-F5344CB8AC3E}">
        <p14:creationId xmlns:p14="http://schemas.microsoft.com/office/powerpoint/2010/main" val="27585200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前者是指模型可以通过识别疑问词类型来匹配答案</a:t>
            </a:r>
            <a:endParaRPr kumimoji="1" lang="en-US" altLang="zh-CN" dirty="0"/>
          </a:p>
          <a:p>
            <a:r>
              <a:rPr kumimoji="1" lang="zh-CN" altLang="en-US" dirty="0"/>
              <a:t>后者是通过答案所在的句子和问题的词汇重叠来匹配答案</a:t>
            </a:r>
            <a:endParaRPr kumimoji="1" lang="en-US" altLang="zh-CN" dirty="0"/>
          </a:p>
          <a:p>
            <a:r>
              <a:rPr kumimoji="1" lang="zh-CN" altLang="en-US" dirty="0"/>
              <a:t>最后构造的数据集大小分别为（</a:t>
            </a:r>
            <a:r>
              <a:rPr kumimoji="1" lang="en-US" altLang="zh-CN" dirty="0"/>
              <a:t>6306/766</a:t>
            </a:r>
            <a:r>
              <a:rPr kumimoji="1" lang="zh-CN" altLang="en-US" dirty="0"/>
              <a:t>）和（</a:t>
            </a:r>
            <a:r>
              <a:rPr kumimoji="1" lang="en-US" altLang="zh-CN" dirty="0"/>
              <a:t>7562/952</a:t>
            </a:r>
            <a:r>
              <a:rPr kumimoji="1" lang="zh-CN" altLang="en-US" dirty="0"/>
              <a:t>）</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67</a:t>
            </a:fld>
            <a:endParaRPr kumimoji="1" lang="zh-CN" altLang="en-US"/>
          </a:p>
        </p:txBody>
      </p:sp>
    </p:spTree>
    <p:extLst>
      <p:ext uri="{BB962C8B-B14F-4D97-AF65-F5344CB8AC3E}">
        <p14:creationId xmlns:p14="http://schemas.microsoft.com/office/powerpoint/2010/main" val="28049248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a:t>
            </a:r>
            <a:r>
              <a:rPr kumimoji="1" lang="en-US" altLang="zh-CN" dirty="0"/>
              <a:t>shortcut</a:t>
            </a:r>
            <a:r>
              <a:rPr kumimoji="1" lang="zh-CN" altLang="en-US" dirty="0"/>
              <a:t>版本中，模型可以直接通过疑问词</a:t>
            </a:r>
            <a:r>
              <a:rPr kumimoji="1" lang="en" altLang="zh-CN" dirty="0"/>
              <a:t>Who</a:t>
            </a:r>
            <a:r>
              <a:rPr kumimoji="1" lang="zh-CN" altLang="en-US" dirty="0"/>
              <a:t>与唯一的人物实体</a:t>
            </a:r>
            <a:r>
              <a:rPr kumimoji="1" lang="en" altLang="zh-CN" dirty="0"/>
              <a:t>Beyonce</a:t>
            </a:r>
            <a:r>
              <a:rPr kumimoji="1" lang="zh-CN" altLang="en-US" dirty="0"/>
              <a:t>的匹配来推断出答案是</a:t>
            </a:r>
            <a:r>
              <a:rPr kumimoji="1" lang="en" altLang="zh-CN" dirty="0"/>
              <a:t>Beyonce</a:t>
            </a:r>
            <a:r>
              <a:rPr kumimoji="1" lang="zh-CN" altLang="en" dirty="0"/>
              <a:t>，</a:t>
            </a:r>
            <a:r>
              <a:rPr kumimoji="1" lang="zh-CN" altLang="en-US" dirty="0"/>
              <a:t>而在挑战版本中，另一个人物实体</a:t>
            </a:r>
            <a:r>
              <a:rPr kumimoji="1" lang="en" altLang="zh-CN" dirty="0"/>
              <a:t>Lisa</a:t>
            </a:r>
            <a:r>
              <a:rPr kumimoji="1" lang="zh-CN" altLang="en-US" dirty="0"/>
              <a:t>构成了干扰项，这可以避免模型通过简单的疑问词匹配的捷径来推断答案，同时通过释义后的问题阻止了简单匹配， 期望模型可以识别出</a:t>
            </a:r>
            <a:r>
              <a:rPr kumimoji="1" lang="en" altLang="zh-CN" dirty="0"/>
              <a:t>named the most influential music girl</a:t>
            </a:r>
            <a:r>
              <a:rPr kumimoji="1" lang="zh-CN" altLang="en-US" dirty="0"/>
              <a:t>和</a:t>
            </a:r>
            <a:r>
              <a:rPr kumimoji="1" lang="en" altLang="zh-CN" dirty="0"/>
              <a:t>rated as the most powerful female musician</a:t>
            </a:r>
            <a:r>
              <a:rPr kumimoji="1" lang="zh-CN" altLang="en-US" dirty="0"/>
              <a:t>之间的释义关系。</a:t>
            </a:r>
          </a:p>
          <a:p>
            <a:endParaRPr kumimoji="1" lang="en-US" altLang="zh-CN" dirty="0"/>
          </a:p>
          <a:p>
            <a:r>
              <a:rPr kumimoji="1" lang="zh-CN" altLang="en-US" dirty="0"/>
              <a:t>先删除没有问题词的一些样例；删除答案语句有其他实体和问题词匹配上的样例；回译出</a:t>
            </a:r>
            <a:r>
              <a:rPr kumimoji="1" lang="en-US" altLang="zh-CN" dirty="0"/>
              <a:t>Q</a:t>
            </a:r>
            <a:r>
              <a:rPr kumimoji="1" lang="zh-CN" altLang="en-US" dirty="0"/>
              <a:t>。如果回译后的</a:t>
            </a:r>
            <a:r>
              <a:rPr kumimoji="1" lang="en-US" altLang="zh-CN" dirty="0"/>
              <a:t>q</a:t>
            </a:r>
            <a:r>
              <a:rPr kumimoji="1" lang="zh-CN" altLang="en-US" dirty="0"/>
              <a:t>和答案语句有</a:t>
            </a:r>
            <a:r>
              <a:rPr kumimoji="1" lang="en-US" altLang="zh-CN" dirty="0"/>
              <a:t>1/4</a:t>
            </a:r>
            <a:r>
              <a:rPr kumimoji="1" lang="zh-CN" altLang="en-US" dirty="0"/>
              <a:t>的重复度，则再次丢弃。</a:t>
            </a:r>
            <a:endParaRPr kumimoji="1" lang="en-US" altLang="zh-CN" dirty="0"/>
          </a:p>
          <a:p>
            <a:r>
              <a:rPr kumimoji="1" lang="zh-CN" altLang="en-US" dirty="0"/>
              <a:t>删除</a:t>
            </a:r>
            <a:r>
              <a:rPr kumimoji="1" lang="en-US" altLang="zh-CN" dirty="0"/>
              <a:t>P</a:t>
            </a:r>
            <a:r>
              <a:rPr kumimoji="1" lang="zh-CN" altLang="en-US" dirty="0"/>
              <a:t>中不包含正确的答案，但是包含和问题词</a:t>
            </a:r>
            <a:r>
              <a:rPr kumimoji="1" lang="en-US" altLang="zh-CN" dirty="0"/>
              <a:t>matching</a:t>
            </a:r>
            <a:r>
              <a:rPr kumimoji="1" lang="zh-CN" altLang="en-US" dirty="0"/>
              <a:t>的实体的句子。</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68</a:t>
            </a:fld>
            <a:endParaRPr kumimoji="1" lang="zh-CN" altLang="en-US"/>
          </a:p>
        </p:txBody>
      </p:sp>
    </p:spTree>
    <p:extLst>
      <p:ext uri="{BB962C8B-B14F-4D97-AF65-F5344CB8AC3E}">
        <p14:creationId xmlns:p14="http://schemas.microsoft.com/office/powerpoint/2010/main" val="1082903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心理学中：老鼠走复杂的迷宫，用颜色作为指示。然而老鼠视网膜只有基本的机制，不足以区分出颜色。原来老师欺骗了研究人员，完全没有用视觉系统，只是通过迷宫墙壁上彩色涂料的不同气味来辨别颜色，一旦控制了气味，显著的颜色辨别能力也就消失了。</a:t>
            </a:r>
            <a:endParaRPr kumimoji="1" lang="en-US" altLang="zh-CN" dirty="0"/>
          </a:p>
          <a:p>
            <a:pPr marL="228600" indent="-228600">
              <a:buAutoNum type="arabicPeriod"/>
            </a:pPr>
            <a:r>
              <a:rPr kumimoji="1" lang="zh-CN" altLang="en-US" dirty="0"/>
              <a:t>教育学中，应试教育的考生成绩往往要高于深厚底蕴的同学。</a:t>
            </a:r>
            <a:endParaRPr kumimoji="1" lang="en-US" altLang="zh-CN" dirty="0"/>
          </a:p>
          <a:p>
            <a:pPr marL="228600" indent="-228600">
              <a:buAutoNum type="arabicPeriod"/>
            </a:pPr>
            <a:r>
              <a:rPr kumimoji="1" lang="zh-CN" altLang="en-US" dirty="0"/>
              <a:t>最小努力原则：</a:t>
            </a:r>
            <a:r>
              <a:rPr kumimoji="1" lang="en-US" altLang="zh-CN" dirty="0"/>
              <a:t>plane</a:t>
            </a:r>
            <a:r>
              <a:rPr kumimoji="1" lang="zh-CN" altLang="en-US" dirty="0"/>
              <a:t>逐渐替代了</a:t>
            </a:r>
            <a:r>
              <a:rPr kumimoji="1" lang="en-US" altLang="zh-CN" dirty="0"/>
              <a:t>airplane</a:t>
            </a:r>
            <a:r>
              <a:rPr kumimoji="1" lang="zh-CN" altLang="en-US" dirty="0"/>
              <a:t>；</a:t>
            </a:r>
            <a:r>
              <a:rPr kumimoji="1" lang="en-US" altLang="zh-CN" dirty="0"/>
              <a:t>cupboard</a:t>
            </a:r>
            <a:r>
              <a:rPr kumimoji="1" lang="zh-CN" altLang="en-US" dirty="0"/>
              <a:t>中的</a:t>
            </a:r>
            <a:r>
              <a:rPr kumimoji="1" lang="en-US" altLang="zh-CN" dirty="0"/>
              <a:t>p</a:t>
            </a:r>
            <a:r>
              <a:rPr kumimoji="1" lang="zh-CN" altLang="en-US" dirty="0"/>
              <a:t>和</a:t>
            </a:r>
            <a:r>
              <a:rPr kumimoji="1" lang="en-US" altLang="zh-CN" dirty="0"/>
              <a:t>d</a:t>
            </a:r>
            <a:r>
              <a:rPr kumimoji="1" lang="zh-CN" altLang="en-US" dirty="0"/>
              <a:t>逐渐合并成同一个发音。</a:t>
            </a:r>
            <a:endParaRPr kumimoji="1" lang="en-US" altLang="zh-CN" dirty="0"/>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18</a:t>
            </a:fld>
            <a:endParaRPr kumimoji="1" lang="zh-CN" altLang="en-US"/>
          </a:p>
        </p:txBody>
      </p:sp>
    </p:spTree>
    <p:extLst>
      <p:ext uri="{BB962C8B-B14F-4D97-AF65-F5344CB8AC3E}">
        <p14:creationId xmlns:p14="http://schemas.microsoft.com/office/powerpoint/2010/main" val="28116488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在下例的捷径版本中，模型可以通过简单的词汇匹配</a:t>
            </a:r>
            <a:r>
              <a:rPr kumimoji="1" lang="en" altLang="zh-CN" dirty="0"/>
              <a:t>rated as the most powerful female musician</a:t>
            </a:r>
            <a:r>
              <a:rPr kumimoji="1" lang="zh-CN" altLang="en-US" dirty="0"/>
              <a:t>或者通过语义匹配</a:t>
            </a:r>
            <a:r>
              <a:rPr kumimoji="1" lang="en" altLang="zh-CN" dirty="0"/>
              <a:t>named as the most influential music girl</a:t>
            </a:r>
            <a:r>
              <a:rPr kumimoji="1" lang="zh-CN" altLang="en-US" dirty="0"/>
              <a:t>来获取答案</a:t>
            </a:r>
            <a:r>
              <a:rPr kumimoji="1" lang="en" altLang="zh-CN" dirty="0"/>
              <a:t>Beyonce</a:t>
            </a:r>
            <a:r>
              <a:rPr kumimoji="1" lang="zh-CN" altLang="en" dirty="0"/>
              <a:t>，</a:t>
            </a:r>
            <a:r>
              <a:rPr kumimoji="1" lang="zh-CN" altLang="en-US" dirty="0"/>
              <a:t>而在挑战版本中，我们只提供了原文的释义版本，从而避免了模型通过简单的词汇匹配获取答案，这对模型的释义能力提出了要求。</a:t>
            </a:r>
            <a:endParaRPr kumimoji="1" lang="en-US" altLang="zh-CN" dirty="0"/>
          </a:p>
          <a:p>
            <a:endParaRPr kumimoji="1" lang="en-US" altLang="zh-CN" dirty="0"/>
          </a:p>
          <a:p>
            <a:r>
              <a:rPr kumimoji="1" lang="zh-CN" altLang="en-US" dirty="0"/>
              <a:t>先删除问题和答案覆盖率低于</a:t>
            </a:r>
            <a:r>
              <a:rPr kumimoji="1" lang="en-US" altLang="zh-CN" dirty="0"/>
              <a:t>3/4</a:t>
            </a:r>
            <a:r>
              <a:rPr kumimoji="1" lang="zh-CN" altLang="en-US" dirty="0"/>
              <a:t>的句子，保证符合简单匹配的特性。对答案语句进行回译。如果正确答案的字段不再出现于回译后的答案语句中，则删除这个样例。如果问题和回译后的答案覆盖率超过</a:t>
            </a:r>
            <a:r>
              <a:rPr kumimoji="1" lang="en-US" altLang="zh-CN" dirty="0"/>
              <a:t>1/4</a:t>
            </a:r>
            <a:r>
              <a:rPr kumimoji="1" lang="zh-CN" altLang="en-US" dirty="0"/>
              <a:t>则也删除样例。用回译后的答案句替代原始的答案句，构造</a:t>
            </a:r>
            <a:r>
              <a:rPr kumimoji="1" lang="en-US" altLang="zh-CN" dirty="0"/>
              <a:t>challenging</a:t>
            </a:r>
            <a:r>
              <a:rPr kumimoji="1" lang="zh-CN" altLang="en-US" dirty="0"/>
              <a:t>版本，而回译后的语句加上原始的语句加在一起再</a:t>
            </a:r>
            <a:r>
              <a:rPr kumimoji="1" lang="en-US" altLang="zh-CN" dirty="0"/>
              <a:t>shuffle</a:t>
            </a:r>
            <a:r>
              <a:rPr kumimoji="1" lang="zh-CN" altLang="en-US" dirty="0"/>
              <a:t>，构造</a:t>
            </a:r>
            <a:r>
              <a:rPr kumimoji="1" lang="en-US" altLang="zh-CN" dirty="0"/>
              <a:t>shortcut</a:t>
            </a:r>
            <a:r>
              <a:rPr kumimoji="1" lang="zh-CN" altLang="en-US" dirty="0"/>
              <a:t>版本。</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69</a:t>
            </a:fld>
            <a:endParaRPr kumimoji="1" lang="zh-CN" altLang="en-US"/>
          </a:p>
        </p:txBody>
      </p:sp>
    </p:spTree>
    <p:extLst>
      <p:ext uri="{BB962C8B-B14F-4D97-AF65-F5344CB8AC3E}">
        <p14:creationId xmlns:p14="http://schemas.microsoft.com/office/powerpoint/2010/main" val="8898345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随着</a:t>
            </a:r>
            <a:r>
              <a:rPr kumimoji="1" lang="en-US" altLang="zh-CN" dirty="0"/>
              <a:t>shortcut</a:t>
            </a:r>
            <a:r>
              <a:rPr kumimoji="1" lang="zh-CN" altLang="en-US" dirty="0"/>
              <a:t>问题的比例越来越高，在</a:t>
            </a:r>
            <a:r>
              <a:rPr kumimoji="1" lang="en-US" altLang="zh-CN" dirty="0"/>
              <a:t>challenging</a:t>
            </a:r>
            <a:r>
              <a:rPr kumimoji="1" lang="zh-CN" altLang="en-US" dirty="0"/>
              <a:t> </a:t>
            </a:r>
            <a:r>
              <a:rPr kumimoji="1" lang="en-US" altLang="zh-CN" dirty="0"/>
              <a:t>test</a:t>
            </a:r>
            <a:r>
              <a:rPr kumimoji="1" lang="zh-CN" altLang="en-US" dirty="0"/>
              <a:t>数据集上的表现越来越差。说明</a:t>
            </a:r>
            <a:r>
              <a:rPr kumimoji="1" lang="en-US" altLang="zh-CN" dirty="0"/>
              <a:t>shortcut</a:t>
            </a:r>
            <a:r>
              <a:rPr kumimoji="1" lang="zh-CN" altLang="en-US" dirty="0"/>
              <a:t> </a:t>
            </a:r>
            <a:r>
              <a:rPr kumimoji="1" lang="en-US" altLang="zh-CN" dirty="0"/>
              <a:t>question</a:t>
            </a:r>
            <a:r>
              <a:rPr kumimoji="1" lang="zh-CN" altLang="en-US" dirty="0"/>
              <a:t>确实阻碍了模型的学习</a:t>
            </a:r>
            <a:r>
              <a:rPr kumimoji="1" lang="en-US" altLang="zh-CN" dirty="0"/>
              <a:t>paraphrasing</a:t>
            </a:r>
            <a:r>
              <a:rPr kumimoji="1" lang="zh-CN" altLang="en-US" dirty="0"/>
              <a:t>的能力。</a:t>
            </a:r>
            <a:endParaRPr kumimoji="1" lang="en-US" altLang="zh-CN" dirty="0"/>
          </a:p>
          <a:p>
            <a:pPr marL="228600" indent="-228600">
              <a:buAutoNum type="arabicPeriod"/>
            </a:pPr>
            <a:r>
              <a:rPr kumimoji="1" lang="zh-CN" altLang="en-US" dirty="0"/>
              <a:t>针对于</a:t>
            </a:r>
            <a:r>
              <a:rPr kumimoji="1" lang="en-US" altLang="zh-CN" dirty="0" err="1"/>
              <a:t>BiDaf</a:t>
            </a:r>
            <a:r>
              <a:rPr kumimoji="1" lang="zh-CN" altLang="en-US" dirty="0"/>
              <a:t>模型，即便数据集全是挑战样本，</a:t>
            </a:r>
            <a:r>
              <a:rPr kumimoji="1" lang="en-US" altLang="zh-CN" dirty="0" err="1"/>
              <a:t>BiDaf</a:t>
            </a:r>
            <a:r>
              <a:rPr kumimoji="1" lang="zh-CN" altLang="en-US" dirty="0"/>
              <a:t>模型在</a:t>
            </a:r>
            <a:r>
              <a:rPr kumimoji="1" lang="en-US" altLang="zh-CN" dirty="0"/>
              <a:t>shortcut</a:t>
            </a:r>
            <a:r>
              <a:rPr kumimoji="1" lang="zh-CN" altLang="en-US" dirty="0"/>
              <a:t>样本上的表现也会很好，而增加</a:t>
            </a:r>
            <a:r>
              <a:rPr kumimoji="1" lang="en-US" altLang="zh-CN" dirty="0"/>
              <a:t>shortcut</a:t>
            </a:r>
            <a:r>
              <a:rPr kumimoji="1" lang="zh-CN" altLang="en-US" dirty="0"/>
              <a:t>样本只能带来很小的提升。</a:t>
            </a:r>
            <a:endParaRPr kumimoji="1" lang="en-US" altLang="zh-CN" dirty="0"/>
          </a:p>
          <a:p>
            <a:pPr marL="228600" indent="-228600">
              <a:buAutoNum type="arabicPeriod"/>
            </a:pPr>
            <a:r>
              <a:rPr kumimoji="1" lang="zh-CN" altLang="en-US" dirty="0"/>
              <a:t>当</a:t>
            </a:r>
            <a:r>
              <a:rPr kumimoji="1" lang="en-US" altLang="zh-CN" dirty="0"/>
              <a:t>shortcut</a:t>
            </a:r>
            <a:r>
              <a:rPr kumimoji="1" lang="zh-CN" altLang="en-US" dirty="0"/>
              <a:t>和</a:t>
            </a:r>
            <a:r>
              <a:rPr kumimoji="1" lang="en-US" altLang="zh-CN" dirty="0"/>
              <a:t>challenging</a:t>
            </a:r>
            <a:r>
              <a:rPr kumimoji="1" lang="zh-CN" altLang="en-US" dirty="0"/>
              <a:t>训练数据在</a:t>
            </a:r>
            <a:r>
              <a:rPr kumimoji="1" lang="en-US" altLang="zh-CN" dirty="0"/>
              <a:t>1:1</a:t>
            </a:r>
            <a:r>
              <a:rPr kumimoji="1" lang="zh-CN" altLang="en-US" dirty="0"/>
              <a:t>的时候，在</a:t>
            </a:r>
            <a:r>
              <a:rPr kumimoji="1" lang="en-US" altLang="zh-CN" dirty="0"/>
              <a:t>shortcut</a:t>
            </a:r>
            <a:r>
              <a:rPr kumimoji="1" lang="zh-CN" altLang="en-US" dirty="0"/>
              <a:t>上的表现依然要远远高于</a:t>
            </a:r>
            <a:r>
              <a:rPr kumimoji="1" lang="en-US" altLang="zh-CN" dirty="0"/>
              <a:t>challenging</a:t>
            </a:r>
            <a:r>
              <a:rPr kumimoji="1" lang="zh-CN" altLang="en-US" dirty="0"/>
              <a:t>数据，这是因为什么？</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76</a:t>
            </a:fld>
            <a:endParaRPr kumimoji="1" lang="zh-CN" altLang="en-US"/>
          </a:p>
        </p:txBody>
      </p:sp>
    </p:spTree>
    <p:extLst>
      <p:ext uri="{BB962C8B-B14F-4D97-AF65-F5344CB8AC3E}">
        <p14:creationId xmlns:p14="http://schemas.microsoft.com/office/powerpoint/2010/main" val="23252102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迭代次数没得说，直观地说，模型应该更快地收敛于更简单的训练数据。</a:t>
            </a:r>
            <a:endParaRPr kumimoji="1" lang="en-US" altLang="zh-CN" dirty="0"/>
          </a:p>
          <a:p>
            <a:r>
              <a:rPr kumimoji="1" lang="zh-CN" altLang="en-US" dirty="0"/>
              <a:t>在参数限制上，我们的直觉是，模型应该用更少的参数学习更简单的问题。然而，由于计算量大，我们无法预先训练具有不同参数大小的模型，如</a:t>
            </a:r>
            <a:r>
              <a:rPr kumimoji="1" lang="en" altLang="zh-CN" dirty="0"/>
              <a:t>BERT</a:t>
            </a:r>
            <a:r>
              <a:rPr kumimoji="1" lang="zh-CN" altLang="en" dirty="0"/>
              <a:t>。</a:t>
            </a:r>
            <a:r>
              <a:rPr kumimoji="1" lang="zh-CN" altLang="en-US" dirty="0"/>
              <a:t>为了模拟参数较少的</a:t>
            </a:r>
            <a:r>
              <a:rPr kumimoji="1" lang="en" altLang="zh-CN" dirty="0"/>
              <a:t>BERT</a:t>
            </a:r>
            <a:r>
              <a:rPr kumimoji="1" lang="zh-CN" altLang="en" dirty="0"/>
              <a:t>，</a:t>
            </a:r>
            <a:r>
              <a:rPr kumimoji="1" lang="zh-CN" altLang="en-US" dirty="0"/>
              <a:t>我们在</a:t>
            </a:r>
            <a:r>
              <a:rPr kumimoji="1" lang="en" altLang="zh-CN" dirty="0"/>
              <a:t>BERT</a:t>
            </a:r>
            <a:r>
              <a:rPr kumimoji="1" lang="zh-CN" altLang="en-US" dirty="0"/>
              <a:t>的最后一个隐藏层中屏蔽一些隐藏单元，并使用未屏蔽单元的数量来反映参数的大小。这些屏蔽单元中的信息无法传送到跨度边界预测模块。因此，只能使用部分参数进行最终预测。</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81</a:t>
            </a:fld>
            <a:endParaRPr kumimoji="1" lang="zh-CN" altLang="en-US"/>
          </a:p>
        </p:txBody>
      </p:sp>
    </p:spTree>
    <p:extLst>
      <p:ext uri="{BB962C8B-B14F-4D97-AF65-F5344CB8AC3E}">
        <p14:creationId xmlns:p14="http://schemas.microsoft.com/office/powerpoint/2010/main" val="18785870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kern="1200" dirty="0">
                <a:solidFill>
                  <a:schemeClr val="tx1"/>
                </a:solidFill>
                <a:effectLst/>
                <a:latin typeface="+mn-lt"/>
                <a:ea typeface="+mn-ea"/>
                <a:cs typeface="+mn-cs"/>
              </a:rPr>
              <a:t> MRC </a:t>
            </a:r>
            <a:r>
              <a:rPr lang="zh-CN" altLang="en-US" sz="1200" b="0" i="0" kern="1200" dirty="0">
                <a:solidFill>
                  <a:schemeClr val="tx1"/>
                </a:solidFill>
                <a:effectLst/>
                <a:latin typeface="+mn-lt"/>
                <a:ea typeface="+mn-ea"/>
                <a:cs typeface="+mn-cs"/>
              </a:rPr>
              <a:t>模型在捷径数据集上训练的迭代次数要更少，同时所需要的参数量也更少，这表明释义能力的确是更难学到的。</a:t>
            </a:r>
            <a:endParaRPr lang="en-US" altLang="zh-CN"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看纵轴的同一高度，可以看出</a:t>
            </a:r>
            <a:r>
              <a:rPr kumimoji="1" lang="en-US" altLang="zh-CN" sz="1200" b="0" i="0" kern="1200" dirty="0">
                <a:solidFill>
                  <a:schemeClr val="tx1"/>
                </a:solidFill>
                <a:effectLst/>
                <a:latin typeface="+mn-lt"/>
                <a:ea typeface="+mn-ea"/>
                <a:cs typeface="+mn-cs"/>
              </a:rPr>
              <a:t>challenging</a:t>
            </a:r>
            <a:r>
              <a:rPr kumimoji="1" lang="zh-CN" altLang="en-US" sz="1200" b="0" i="0" kern="1200" dirty="0">
                <a:solidFill>
                  <a:schemeClr val="tx1"/>
                </a:solidFill>
                <a:effectLst/>
                <a:latin typeface="+mn-lt"/>
                <a:ea typeface="+mn-ea"/>
                <a:cs typeface="+mn-cs"/>
              </a:rPr>
              <a:t>达到相同性能需要更多的</a:t>
            </a:r>
            <a:r>
              <a:rPr kumimoji="1" lang="en-US" altLang="zh-CN" sz="1200" b="0" i="0" kern="1200" dirty="0">
                <a:solidFill>
                  <a:schemeClr val="tx1"/>
                </a:solidFill>
                <a:effectLst/>
                <a:latin typeface="+mn-lt"/>
                <a:ea typeface="+mn-ea"/>
                <a:cs typeface="+mn-cs"/>
              </a:rPr>
              <a:t>step</a:t>
            </a:r>
            <a:r>
              <a:rPr kumimoji="1" lang="zh-CN" altLang="en-US" sz="1200" b="0" i="0" kern="1200" dirty="0">
                <a:solidFill>
                  <a:schemeClr val="tx1"/>
                </a:solidFill>
                <a:effectLst/>
                <a:latin typeface="+mn-lt"/>
                <a:ea typeface="+mn-ea"/>
                <a:cs typeface="+mn-cs"/>
              </a:rPr>
              <a:t>和更多的参数量。</a:t>
            </a:r>
            <a:endParaRPr kumimoji="1" lang="zh-CN" altLang="en-US" dirty="0"/>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82</a:t>
            </a:fld>
            <a:endParaRPr kumimoji="1" lang="zh-CN" altLang="en-US"/>
          </a:p>
        </p:txBody>
      </p:sp>
    </p:spTree>
    <p:extLst>
      <p:ext uri="{BB962C8B-B14F-4D97-AF65-F5344CB8AC3E}">
        <p14:creationId xmlns:p14="http://schemas.microsoft.com/office/powerpoint/2010/main" val="23846324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摩根法则（</a:t>
            </a:r>
            <a:r>
              <a:rPr lang="en" altLang="zh-CN" sz="1200" b="0" i="0" kern="1200" dirty="0">
                <a:solidFill>
                  <a:schemeClr val="tx1"/>
                </a:solidFill>
                <a:effectLst/>
                <a:latin typeface="+mn-lt"/>
                <a:ea typeface="+mn-ea"/>
                <a:cs typeface="+mn-cs"/>
              </a:rPr>
              <a:t>Morgan‘s Canon</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提到，如果可以用较低的心理过程来解释某种行为，那么绝将其归因于高级的心理过程。同理，在机器学习中，如果可以用短路径学习来解释的能力，就不被解释为更高级别的能力。</a:t>
            </a:r>
            <a:endParaRPr lang="en-US" altLang="zh-CN" sz="1200" b="0" i="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85</a:t>
            </a:fld>
            <a:endParaRPr kumimoji="1" lang="zh-CN" altLang="en-US"/>
          </a:p>
        </p:txBody>
      </p:sp>
    </p:spTree>
    <p:extLst>
      <p:ext uri="{BB962C8B-B14F-4D97-AF65-F5344CB8AC3E}">
        <p14:creationId xmlns:p14="http://schemas.microsoft.com/office/powerpoint/2010/main" val="22851649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早期阶段。</a:t>
            </a:r>
            <a:r>
              <a:rPr lang="zh-CN" altLang="en-US" sz="1200" b="0" i="0" kern="1200" dirty="0">
                <a:solidFill>
                  <a:schemeClr val="tx1"/>
                </a:solidFill>
                <a:effectLst/>
                <a:latin typeface="+mn-lt"/>
                <a:ea typeface="+mn-ea"/>
                <a:cs typeface="+mn-cs"/>
              </a:rPr>
              <a:t>模型在捷径数据集和挑战数据集上的表现差异逐渐增大，这一结果表明，模型在训练的早期阶段倾向于学习捷径技巧，从而在捷径样本上的表现提升得更快。</a:t>
            </a:r>
            <a:endParaRPr lang="en-US" altLang="zh-CN" sz="1200" b="0" i="0" kern="1200" dirty="0">
              <a:solidFill>
                <a:schemeClr val="tx1"/>
              </a:solidFill>
              <a:effectLst/>
              <a:latin typeface="+mn-lt"/>
              <a:ea typeface="+mn-ea"/>
              <a:cs typeface="+mn-cs"/>
            </a:endParaRPr>
          </a:p>
          <a:p>
            <a:r>
              <a:rPr kumimoji="1" lang="en-US" altLang="zh-CN" sz="1200" b="0" i="0" kern="1200" dirty="0">
                <a:solidFill>
                  <a:schemeClr val="tx1"/>
                </a:solidFill>
                <a:effectLst/>
                <a:latin typeface="+mn-lt"/>
                <a:ea typeface="+mn-ea"/>
                <a:cs typeface="+mn-cs"/>
              </a:rPr>
              <a:t>2.</a:t>
            </a:r>
            <a:r>
              <a:rPr kumimoji="1" lang="zh-CN" altLang="en-US" sz="1200" b="0" i="0" kern="1200" dirty="0">
                <a:solidFill>
                  <a:schemeClr val="tx1"/>
                </a:solidFill>
                <a:effectLst/>
                <a:latin typeface="+mn-lt"/>
                <a:ea typeface="+mn-ea"/>
                <a:cs typeface="+mn-cs"/>
              </a:rPr>
              <a:t>到了训练的中后期阶段，当训练集只包含 </a:t>
            </a:r>
            <a:r>
              <a:rPr kumimoji="1" lang="en-US" altLang="zh-CN" sz="1200" b="0" i="0" kern="1200" dirty="0">
                <a:solidFill>
                  <a:schemeClr val="tx1"/>
                </a:solidFill>
                <a:effectLst/>
                <a:latin typeface="+mn-lt"/>
                <a:ea typeface="+mn-ea"/>
                <a:cs typeface="+mn-cs"/>
              </a:rPr>
              <a:t>10% </a:t>
            </a:r>
            <a:r>
              <a:rPr kumimoji="1" lang="zh-CN" altLang="en-US" sz="1200" b="0" i="0" kern="1200" dirty="0">
                <a:solidFill>
                  <a:schemeClr val="tx1"/>
                </a:solidFill>
                <a:effectLst/>
                <a:latin typeface="+mn-lt"/>
                <a:ea typeface="+mn-ea"/>
                <a:cs typeface="+mn-cs"/>
              </a:rPr>
              <a:t>的捷径样本时，这一差异转而会逐渐下降，这表明模型开始更多地学习更难的释义技巧，此时挑战样本对梯度的贡献变得更为明显，但如果训练集包含了 </a:t>
            </a:r>
            <a:r>
              <a:rPr kumimoji="1" lang="en-US" altLang="zh-CN" sz="1200" b="0" i="0" kern="1200" dirty="0">
                <a:solidFill>
                  <a:schemeClr val="tx1"/>
                </a:solidFill>
                <a:effectLst/>
                <a:latin typeface="+mn-lt"/>
                <a:ea typeface="+mn-ea"/>
                <a:cs typeface="+mn-cs"/>
              </a:rPr>
              <a:t>90% </a:t>
            </a:r>
            <a:r>
              <a:rPr kumimoji="1" lang="zh-CN" altLang="en-US" sz="1200" b="0" i="0" kern="1200" dirty="0">
                <a:solidFill>
                  <a:schemeClr val="tx1"/>
                </a:solidFill>
                <a:effectLst/>
                <a:latin typeface="+mn-lt"/>
                <a:ea typeface="+mn-ea"/>
                <a:cs typeface="+mn-cs"/>
              </a:rPr>
              <a:t>的捷径样本，这一差异会趋于平稳，这说明模型的学习路线依旧被捷径样本所主导，模型无法通过仅有的 </a:t>
            </a:r>
            <a:r>
              <a:rPr kumimoji="1" lang="en-US" altLang="zh-CN" sz="1200" b="0" i="0" kern="1200" dirty="0">
                <a:solidFill>
                  <a:schemeClr val="tx1"/>
                </a:solidFill>
                <a:effectLst/>
                <a:latin typeface="+mn-lt"/>
                <a:ea typeface="+mn-ea"/>
                <a:cs typeface="+mn-cs"/>
              </a:rPr>
              <a:t>10% </a:t>
            </a:r>
            <a:r>
              <a:rPr kumimoji="1" lang="zh-CN" altLang="en-US" sz="1200" b="0" i="0" kern="1200" dirty="0">
                <a:solidFill>
                  <a:schemeClr val="tx1"/>
                </a:solidFill>
                <a:effectLst/>
                <a:latin typeface="+mn-lt"/>
                <a:ea typeface="+mn-ea"/>
                <a:cs typeface="+mn-cs"/>
              </a:rPr>
              <a:t>的挑战样本学习释义技巧，即少数未解决的挑战性样本无法激发模型去学习更复杂的释义技巧。</a:t>
            </a:r>
          </a:p>
          <a:p>
            <a:endParaRPr kumimoji="1"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86</a:t>
            </a:fld>
            <a:endParaRPr kumimoji="1" lang="zh-CN" altLang="en-US"/>
          </a:p>
        </p:txBody>
      </p:sp>
    </p:spTree>
    <p:extLst>
      <p:ext uri="{BB962C8B-B14F-4D97-AF65-F5344CB8AC3E}">
        <p14:creationId xmlns:p14="http://schemas.microsoft.com/office/powerpoint/2010/main" val="26824272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数据集的整体大小应该固定。</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91</a:t>
            </a:fld>
            <a:endParaRPr kumimoji="1" lang="zh-CN" altLang="en-US"/>
          </a:p>
        </p:txBody>
      </p:sp>
    </p:spTree>
    <p:extLst>
      <p:ext uri="{BB962C8B-B14F-4D97-AF65-F5344CB8AC3E}">
        <p14:creationId xmlns:p14="http://schemas.microsoft.com/office/powerpoint/2010/main" val="4461085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数据集的整体大小应该固定。</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92</a:t>
            </a:fld>
            <a:endParaRPr kumimoji="1" lang="zh-CN" altLang="en-US"/>
          </a:p>
        </p:txBody>
      </p:sp>
    </p:spTree>
    <p:extLst>
      <p:ext uri="{BB962C8B-B14F-4D97-AF65-F5344CB8AC3E}">
        <p14:creationId xmlns:p14="http://schemas.microsoft.com/office/powerpoint/2010/main" val="10376784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数据集的整体大小应该固定。</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94</a:t>
            </a:fld>
            <a:endParaRPr kumimoji="1" lang="zh-CN" altLang="en-US"/>
          </a:p>
        </p:txBody>
      </p:sp>
    </p:spTree>
    <p:extLst>
      <p:ext uri="{BB962C8B-B14F-4D97-AF65-F5344CB8AC3E}">
        <p14:creationId xmlns:p14="http://schemas.microsoft.com/office/powerpoint/2010/main" val="22739917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96</a:t>
            </a:fld>
            <a:endParaRPr kumimoji="1" lang="zh-CN" altLang="en-US"/>
          </a:p>
        </p:txBody>
      </p:sp>
    </p:spTree>
    <p:extLst>
      <p:ext uri="{BB962C8B-B14F-4D97-AF65-F5344CB8AC3E}">
        <p14:creationId xmlns:p14="http://schemas.microsoft.com/office/powerpoint/2010/main" val="4046382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心理学中有个现象叫非预期线索学习</a:t>
            </a:r>
            <a:r>
              <a:rPr kumimoji="1" lang="en-US" altLang="zh-CN" dirty="0"/>
              <a:t>(unintended</a:t>
            </a:r>
            <a:r>
              <a:rPr kumimoji="1" lang="zh-CN" altLang="en-US" dirty="0"/>
              <a:t>这个词可强调</a:t>
            </a:r>
            <a:r>
              <a:rPr kumimoji="1" lang="en-US" altLang="zh-CN" dirty="0"/>
              <a:t>)</a:t>
            </a:r>
            <a:r>
              <a:rPr kumimoji="1" lang="zh-CN" altLang="en-US" dirty="0"/>
              <a:t>：老鼠通过看颜色就能走出复杂的迷宫，然而后来研究发现老鼠视网膜只有基本的机制，不足以区分出颜色。而老师其实完全没有用视觉系统，只是通过迷宫墙壁上彩色涂料的不同气味来辨别颜色，一旦控制了气味，显著的颜色辨别能力也就消失了。</a:t>
            </a:r>
            <a:endParaRPr kumimoji="1"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教育学中，作者这里给了生动的例子，爱丽丝热爱历史。有多热爱呢，“</a:t>
            </a:r>
            <a:r>
              <a:rPr lang="en" altLang="zh-CN" sz="1200" i="1" kern="1200" dirty="0">
                <a:solidFill>
                  <a:schemeClr val="tx1"/>
                </a:solidFill>
                <a:effectLst/>
                <a:latin typeface="+mn-lt"/>
                <a:ea typeface="+mn-ea"/>
                <a:cs typeface="+mn-cs"/>
              </a:rPr>
              <a:t>Always has, probably always will.</a:t>
            </a:r>
            <a:r>
              <a:rPr kumimoji="1" lang="zh-CN" altLang="en-US" dirty="0"/>
              <a:t>”直到某次考试，在花了数周时间沉浸在汉尼拔的世界和他在罗马帝国的功绩中之后，她现在面临着一系列考试问题。“汉尼拔在他的军队里雇佣了多少头大象</a:t>
            </a:r>
            <a:r>
              <a:rPr kumimoji="1" lang="en-US" altLang="zh-CN" dirty="0"/>
              <a:t>——19</a:t>
            </a:r>
            <a:r>
              <a:rPr kumimoji="1" lang="zh-CN" altLang="en-US" dirty="0"/>
              <a:t>头、</a:t>
            </a:r>
            <a:r>
              <a:rPr kumimoji="1" lang="en-US" altLang="zh-CN" dirty="0"/>
              <a:t>34</a:t>
            </a:r>
            <a:r>
              <a:rPr kumimoji="1" lang="zh-CN" altLang="en-US" dirty="0"/>
              <a:t>头还是</a:t>
            </a:r>
            <a:r>
              <a:rPr kumimoji="1" lang="en-US" altLang="zh-CN" dirty="0"/>
              <a:t>40</a:t>
            </a:r>
            <a:r>
              <a:rPr kumimoji="1" lang="zh-CN" altLang="en-US" dirty="0"/>
              <a:t>头？” 爱丽丝注意到坐在她前面的鲍勃似乎做得很好。鲍勃是所有人中的一员，他刚刚吹嘘他昨晚是如何死记硬背地学习了整本书的这一章。鲍勃很可能会得到一个好成绩，单从成绩来看，鲍勃似乎比爱丽丝要好得多，尽管</a:t>
            </a:r>
            <a:r>
              <a:rPr kumimoji="1" lang="en-US" altLang="zh-CN" dirty="0"/>
              <a:t>Alice</a:t>
            </a:r>
            <a:r>
              <a:rPr kumimoji="1" lang="zh-CN" altLang="en-US" dirty="0"/>
              <a:t>专注于理解。因此，与机器学习类似，我们再次在预期和实际学习结果之间存在显著差异。</a:t>
            </a:r>
            <a:endParaRPr kumimoji="1" lang="en-US" altLang="zh-CN" dirty="0"/>
          </a:p>
          <a:p>
            <a:pPr marL="228600" indent="-228600">
              <a:buAutoNum type="arabicPeriod"/>
            </a:pPr>
            <a:r>
              <a:rPr kumimoji="1" lang="zh-CN" altLang="en-US" dirty="0"/>
              <a:t>最小努力原则：</a:t>
            </a:r>
            <a:r>
              <a:rPr kumimoji="1" lang="en-US" altLang="zh-CN" dirty="0"/>
              <a:t>plane</a:t>
            </a:r>
            <a:r>
              <a:rPr kumimoji="1" lang="zh-CN" altLang="en-US" dirty="0"/>
              <a:t>逐渐替代了</a:t>
            </a:r>
            <a:r>
              <a:rPr kumimoji="1" lang="en-US" altLang="zh-CN" dirty="0"/>
              <a:t>airplane</a:t>
            </a:r>
            <a:r>
              <a:rPr kumimoji="1" lang="zh-CN" altLang="en-US" dirty="0"/>
              <a:t>；</a:t>
            </a:r>
            <a:r>
              <a:rPr kumimoji="1" lang="en-US" altLang="zh-CN" dirty="0"/>
              <a:t>cupboard</a:t>
            </a:r>
            <a:r>
              <a:rPr kumimoji="1" lang="zh-CN" altLang="en-US" dirty="0"/>
              <a:t>中的</a:t>
            </a:r>
            <a:r>
              <a:rPr kumimoji="1" lang="en-US" altLang="zh-CN" dirty="0"/>
              <a:t>p</a:t>
            </a:r>
            <a:r>
              <a:rPr kumimoji="1" lang="zh-CN" altLang="en-US" dirty="0"/>
              <a:t>和</a:t>
            </a:r>
            <a:r>
              <a:rPr kumimoji="1" lang="en-US" altLang="zh-CN" dirty="0"/>
              <a:t>d</a:t>
            </a:r>
            <a:r>
              <a:rPr kumimoji="1" lang="zh-CN" altLang="en-US" dirty="0"/>
              <a:t>逐渐合并成同一个发音。</a:t>
            </a:r>
            <a:endParaRPr kumimoji="1" lang="en-US" altLang="zh-CN" dirty="0"/>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19</a:t>
            </a:fld>
            <a:endParaRPr kumimoji="1" lang="zh-CN" altLang="en-US"/>
          </a:p>
        </p:txBody>
      </p:sp>
    </p:spTree>
    <p:extLst>
      <p:ext uri="{BB962C8B-B14F-4D97-AF65-F5344CB8AC3E}">
        <p14:creationId xmlns:p14="http://schemas.microsoft.com/office/powerpoint/2010/main" val="2839057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自动驾驶，癌症筛查等领域如果要用深度学习，就必须要知道他什么时候犯错以及犯错的原因。</a:t>
            </a:r>
            <a:endParaRPr kumimoji="1" lang="en-US" altLang="zh-CN" dirty="0"/>
          </a:p>
          <a:p>
            <a:r>
              <a:rPr kumimoji="1" lang="zh-CN" altLang="en-US" dirty="0"/>
              <a:t>第三个例子和我之前讲因果推断时的例子是相同的，学到了非正确的原因，因为肺炎患者的住院标识来判断是否为肺炎。好蠢</a:t>
            </a:r>
            <a:endParaRPr kumimoji="1" lang="en-US" altLang="zh-CN" dirty="0"/>
          </a:p>
          <a:p>
            <a:r>
              <a:rPr kumimoji="1" lang="en-US" altLang="zh-CN" dirty="0"/>
              <a:t>2.</a:t>
            </a:r>
            <a:r>
              <a:rPr kumimoji="1" lang="zh-CN" altLang="en-US" dirty="0"/>
              <a:t> 大家可以</a:t>
            </a:r>
            <a:r>
              <a:rPr kumimoji="1" lang="en-US" altLang="zh-CN" dirty="0" err="1"/>
              <a:t>i</a:t>
            </a:r>
            <a:r>
              <a:rPr kumimoji="1" lang="zh-CN" altLang="en-US" dirty="0"/>
              <a:t>从这个表中发现到短路径的特点吗？</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20</a:t>
            </a:fld>
            <a:endParaRPr kumimoji="1" lang="zh-CN" altLang="en-US"/>
          </a:p>
        </p:txBody>
      </p:sp>
    </p:spTree>
    <p:extLst>
      <p:ext uri="{BB962C8B-B14F-4D97-AF65-F5344CB8AC3E}">
        <p14:creationId xmlns:p14="http://schemas.microsoft.com/office/powerpoint/2010/main" val="2763521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长尾分布也算</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21</a:t>
            </a:fld>
            <a:endParaRPr kumimoji="1" lang="zh-CN" altLang="en-US"/>
          </a:p>
        </p:txBody>
      </p:sp>
    </p:spTree>
    <p:extLst>
      <p:ext uri="{BB962C8B-B14F-4D97-AF65-F5344CB8AC3E}">
        <p14:creationId xmlns:p14="http://schemas.microsoft.com/office/powerpoint/2010/main" val="1806740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作者结合了心理学中常用的词，给定了这个词，来形容所有任务中所需要的能力才能完成的事。</a:t>
            </a:r>
          </a:p>
        </p:txBody>
      </p:sp>
      <p:sp>
        <p:nvSpPr>
          <p:cNvPr id="4" name="灯片编号占位符 3"/>
          <p:cNvSpPr>
            <a:spLocks noGrp="1"/>
          </p:cNvSpPr>
          <p:nvPr>
            <p:ph type="sldNum" sz="quarter" idx="5"/>
          </p:nvPr>
        </p:nvSpPr>
        <p:spPr/>
        <p:txBody>
          <a:bodyPr/>
          <a:lstStyle/>
          <a:p>
            <a:fld id="{91431B45-1E13-424A-99A6-0C19158F3CA8}" type="slidenum">
              <a:rPr kumimoji="1" lang="zh-CN" altLang="en-US" smtClean="0"/>
              <a:t>22</a:t>
            </a:fld>
            <a:endParaRPr kumimoji="1" lang="zh-CN" altLang="en-US"/>
          </a:p>
        </p:txBody>
      </p:sp>
    </p:spTree>
    <p:extLst>
      <p:ext uri="{BB962C8B-B14F-4D97-AF65-F5344CB8AC3E}">
        <p14:creationId xmlns:p14="http://schemas.microsoft.com/office/powerpoint/2010/main" val="695469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501FB9-048A-4344-B224-D39112B4AF33}"/>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ADD67938-1C4D-194B-B27B-770BD3FCAC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7B9284C1-21E3-D64D-B8E3-829606F00692}"/>
              </a:ext>
            </a:extLst>
          </p:cNvPr>
          <p:cNvSpPr>
            <a:spLocks noGrp="1"/>
          </p:cNvSpPr>
          <p:nvPr>
            <p:ph type="dt" sz="half" idx="10"/>
          </p:nvPr>
        </p:nvSpPr>
        <p:spPr/>
        <p:txBody>
          <a:bodyPr/>
          <a:lstStyle/>
          <a:p>
            <a:fld id="{2AFD0BDE-B089-4546-9953-0429EC683445}" type="datetimeFigureOut">
              <a:rPr kumimoji="1" lang="zh-CN" altLang="en-US" smtClean="0"/>
              <a:t>2021/10/12</a:t>
            </a:fld>
            <a:endParaRPr kumimoji="1" lang="zh-CN" altLang="en-US"/>
          </a:p>
        </p:txBody>
      </p:sp>
      <p:sp>
        <p:nvSpPr>
          <p:cNvPr id="5" name="页脚占位符 4">
            <a:extLst>
              <a:ext uri="{FF2B5EF4-FFF2-40B4-BE49-F238E27FC236}">
                <a16:creationId xmlns:a16="http://schemas.microsoft.com/office/drawing/2014/main" id="{E40CE62F-3741-744D-863A-D3CFC9290B6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DA5789C-4969-FE43-BA5D-E9C75DB520B9}"/>
              </a:ext>
            </a:extLst>
          </p:cNvPr>
          <p:cNvSpPr>
            <a:spLocks noGrp="1"/>
          </p:cNvSpPr>
          <p:nvPr>
            <p:ph type="sldNum" sz="quarter" idx="12"/>
          </p:nvPr>
        </p:nvSpPr>
        <p:spPr/>
        <p:txBody>
          <a:bodyPr/>
          <a:lstStyle/>
          <a:p>
            <a:fld id="{5D2DDD2C-91D2-CF4B-99ED-E4E3F30A1F91}" type="slidenum">
              <a:rPr kumimoji="1" lang="zh-CN" altLang="en-US" smtClean="0"/>
              <a:t>‹#›</a:t>
            </a:fld>
            <a:endParaRPr kumimoji="1" lang="zh-CN" altLang="en-US"/>
          </a:p>
        </p:txBody>
      </p:sp>
    </p:spTree>
    <p:extLst>
      <p:ext uri="{BB962C8B-B14F-4D97-AF65-F5344CB8AC3E}">
        <p14:creationId xmlns:p14="http://schemas.microsoft.com/office/powerpoint/2010/main" val="260731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362FAC-9BB2-124C-8D7C-63798B04D941}"/>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1C9B1082-EB33-3644-AFD5-21F44333B412}"/>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6926B85-37EB-254F-8EB1-F9B8E03A4C28}"/>
              </a:ext>
            </a:extLst>
          </p:cNvPr>
          <p:cNvSpPr>
            <a:spLocks noGrp="1"/>
          </p:cNvSpPr>
          <p:nvPr>
            <p:ph type="dt" sz="half" idx="10"/>
          </p:nvPr>
        </p:nvSpPr>
        <p:spPr/>
        <p:txBody>
          <a:bodyPr/>
          <a:lstStyle/>
          <a:p>
            <a:fld id="{2AFD0BDE-B089-4546-9953-0429EC683445}" type="datetimeFigureOut">
              <a:rPr kumimoji="1" lang="zh-CN" altLang="en-US" smtClean="0"/>
              <a:t>2021/10/12</a:t>
            </a:fld>
            <a:endParaRPr kumimoji="1" lang="zh-CN" altLang="en-US"/>
          </a:p>
        </p:txBody>
      </p:sp>
      <p:sp>
        <p:nvSpPr>
          <p:cNvPr id="5" name="页脚占位符 4">
            <a:extLst>
              <a:ext uri="{FF2B5EF4-FFF2-40B4-BE49-F238E27FC236}">
                <a16:creationId xmlns:a16="http://schemas.microsoft.com/office/drawing/2014/main" id="{11769233-FF8F-2D40-A404-05F6F191775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C6D6B80-2D92-444E-B523-D852251837BC}"/>
              </a:ext>
            </a:extLst>
          </p:cNvPr>
          <p:cNvSpPr>
            <a:spLocks noGrp="1"/>
          </p:cNvSpPr>
          <p:nvPr>
            <p:ph type="sldNum" sz="quarter" idx="12"/>
          </p:nvPr>
        </p:nvSpPr>
        <p:spPr/>
        <p:txBody>
          <a:bodyPr/>
          <a:lstStyle/>
          <a:p>
            <a:fld id="{5D2DDD2C-91D2-CF4B-99ED-E4E3F30A1F91}" type="slidenum">
              <a:rPr kumimoji="1" lang="zh-CN" altLang="en-US" smtClean="0"/>
              <a:t>‹#›</a:t>
            </a:fld>
            <a:endParaRPr kumimoji="1" lang="zh-CN" altLang="en-US"/>
          </a:p>
        </p:txBody>
      </p:sp>
    </p:spTree>
    <p:extLst>
      <p:ext uri="{BB962C8B-B14F-4D97-AF65-F5344CB8AC3E}">
        <p14:creationId xmlns:p14="http://schemas.microsoft.com/office/powerpoint/2010/main" val="95864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47C4336-5BC2-B64B-9640-A355442F1F6F}"/>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B493F1A-348B-F045-A38E-60164A4DC84C}"/>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84746F9-655B-2047-BBBB-AC337298C16E}"/>
              </a:ext>
            </a:extLst>
          </p:cNvPr>
          <p:cNvSpPr>
            <a:spLocks noGrp="1"/>
          </p:cNvSpPr>
          <p:nvPr>
            <p:ph type="dt" sz="half" idx="10"/>
          </p:nvPr>
        </p:nvSpPr>
        <p:spPr/>
        <p:txBody>
          <a:bodyPr/>
          <a:lstStyle/>
          <a:p>
            <a:fld id="{2AFD0BDE-B089-4546-9953-0429EC683445}" type="datetimeFigureOut">
              <a:rPr kumimoji="1" lang="zh-CN" altLang="en-US" smtClean="0"/>
              <a:t>2021/10/12</a:t>
            </a:fld>
            <a:endParaRPr kumimoji="1" lang="zh-CN" altLang="en-US"/>
          </a:p>
        </p:txBody>
      </p:sp>
      <p:sp>
        <p:nvSpPr>
          <p:cNvPr id="5" name="页脚占位符 4">
            <a:extLst>
              <a:ext uri="{FF2B5EF4-FFF2-40B4-BE49-F238E27FC236}">
                <a16:creationId xmlns:a16="http://schemas.microsoft.com/office/drawing/2014/main" id="{16AA0B25-0D47-3844-A647-0B82937A360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7502A8F-6FEA-5544-9B8B-CCBA1FAAA5DA}"/>
              </a:ext>
            </a:extLst>
          </p:cNvPr>
          <p:cNvSpPr>
            <a:spLocks noGrp="1"/>
          </p:cNvSpPr>
          <p:nvPr>
            <p:ph type="sldNum" sz="quarter" idx="12"/>
          </p:nvPr>
        </p:nvSpPr>
        <p:spPr/>
        <p:txBody>
          <a:bodyPr/>
          <a:lstStyle/>
          <a:p>
            <a:fld id="{5D2DDD2C-91D2-CF4B-99ED-E4E3F30A1F91}" type="slidenum">
              <a:rPr kumimoji="1" lang="zh-CN" altLang="en-US" smtClean="0"/>
              <a:t>‹#›</a:t>
            </a:fld>
            <a:endParaRPr kumimoji="1" lang="zh-CN" altLang="en-US"/>
          </a:p>
        </p:txBody>
      </p:sp>
    </p:spTree>
    <p:extLst>
      <p:ext uri="{BB962C8B-B14F-4D97-AF65-F5344CB8AC3E}">
        <p14:creationId xmlns:p14="http://schemas.microsoft.com/office/powerpoint/2010/main" val="2665758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DD53-EC37-8F4D-8DDC-751DBFDB837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803B87A2-9689-8C4A-8B38-B24B129BB185}"/>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C8518A6-44D2-6A40-915F-9B424CBD022A}"/>
              </a:ext>
            </a:extLst>
          </p:cNvPr>
          <p:cNvSpPr>
            <a:spLocks noGrp="1"/>
          </p:cNvSpPr>
          <p:nvPr>
            <p:ph type="dt" sz="half" idx="10"/>
          </p:nvPr>
        </p:nvSpPr>
        <p:spPr/>
        <p:txBody>
          <a:bodyPr/>
          <a:lstStyle/>
          <a:p>
            <a:fld id="{2AFD0BDE-B089-4546-9953-0429EC683445}" type="datetimeFigureOut">
              <a:rPr kumimoji="1" lang="zh-CN" altLang="en-US" smtClean="0"/>
              <a:t>2021/10/12</a:t>
            </a:fld>
            <a:endParaRPr kumimoji="1" lang="zh-CN" altLang="en-US"/>
          </a:p>
        </p:txBody>
      </p:sp>
      <p:sp>
        <p:nvSpPr>
          <p:cNvPr id="5" name="页脚占位符 4">
            <a:extLst>
              <a:ext uri="{FF2B5EF4-FFF2-40B4-BE49-F238E27FC236}">
                <a16:creationId xmlns:a16="http://schemas.microsoft.com/office/drawing/2014/main" id="{CE2F9878-4D56-FE40-AE6E-5A7A74325A2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6832592-2056-7346-823D-8E7BFB14FD09}"/>
              </a:ext>
            </a:extLst>
          </p:cNvPr>
          <p:cNvSpPr>
            <a:spLocks noGrp="1"/>
          </p:cNvSpPr>
          <p:nvPr>
            <p:ph type="sldNum" sz="quarter" idx="12"/>
          </p:nvPr>
        </p:nvSpPr>
        <p:spPr/>
        <p:txBody>
          <a:bodyPr/>
          <a:lstStyle/>
          <a:p>
            <a:fld id="{5D2DDD2C-91D2-CF4B-99ED-E4E3F30A1F91}" type="slidenum">
              <a:rPr kumimoji="1" lang="zh-CN" altLang="en-US" smtClean="0"/>
              <a:t>‹#›</a:t>
            </a:fld>
            <a:endParaRPr kumimoji="1" lang="zh-CN" altLang="en-US"/>
          </a:p>
        </p:txBody>
      </p:sp>
    </p:spTree>
    <p:extLst>
      <p:ext uri="{BB962C8B-B14F-4D97-AF65-F5344CB8AC3E}">
        <p14:creationId xmlns:p14="http://schemas.microsoft.com/office/powerpoint/2010/main" val="3934490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C32FBA-9900-FB4F-A90B-250BC50FF981}"/>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06E4900-7F83-5648-841D-436311DF68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0DACB2E2-1B51-6043-81FB-AAC283F674F6}"/>
              </a:ext>
            </a:extLst>
          </p:cNvPr>
          <p:cNvSpPr>
            <a:spLocks noGrp="1"/>
          </p:cNvSpPr>
          <p:nvPr>
            <p:ph type="dt" sz="half" idx="10"/>
          </p:nvPr>
        </p:nvSpPr>
        <p:spPr/>
        <p:txBody>
          <a:bodyPr/>
          <a:lstStyle/>
          <a:p>
            <a:fld id="{2AFD0BDE-B089-4546-9953-0429EC683445}" type="datetimeFigureOut">
              <a:rPr kumimoji="1" lang="zh-CN" altLang="en-US" smtClean="0"/>
              <a:t>2021/10/12</a:t>
            </a:fld>
            <a:endParaRPr kumimoji="1" lang="zh-CN" altLang="en-US"/>
          </a:p>
        </p:txBody>
      </p:sp>
      <p:sp>
        <p:nvSpPr>
          <p:cNvPr id="5" name="页脚占位符 4">
            <a:extLst>
              <a:ext uri="{FF2B5EF4-FFF2-40B4-BE49-F238E27FC236}">
                <a16:creationId xmlns:a16="http://schemas.microsoft.com/office/drawing/2014/main" id="{E0664E76-0BD6-B545-BC9D-FCA11465B46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F33468A-6738-1C48-AB13-66D9470D96AD}"/>
              </a:ext>
            </a:extLst>
          </p:cNvPr>
          <p:cNvSpPr>
            <a:spLocks noGrp="1"/>
          </p:cNvSpPr>
          <p:nvPr>
            <p:ph type="sldNum" sz="quarter" idx="12"/>
          </p:nvPr>
        </p:nvSpPr>
        <p:spPr/>
        <p:txBody>
          <a:bodyPr/>
          <a:lstStyle/>
          <a:p>
            <a:fld id="{5D2DDD2C-91D2-CF4B-99ED-E4E3F30A1F91}" type="slidenum">
              <a:rPr kumimoji="1" lang="zh-CN" altLang="en-US" smtClean="0"/>
              <a:t>‹#›</a:t>
            </a:fld>
            <a:endParaRPr kumimoji="1" lang="zh-CN" altLang="en-US"/>
          </a:p>
        </p:txBody>
      </p:sp>
    </p:spTree>
    <p:extLst>
      <p:ext uri="{BB962C8B-B14F-4D97-AF65-F5344CB8AC3E}">
        <p14:creationId xmlns:p14="http://schemas.microsoft.com/office/powerpoint/2010/main" val="319341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EEE685-3B76-8649-9548-CE24E8F0525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895897CF-7009-CD4A-86D4-E39480268394}"/>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C8CCC1AA-3059-BE49-AF8D-ED3D030A4EF8}"/>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13D4F03D-4DDC-474B-82DC-C790D21B8B2E}"/>
              </a:ext>
            </a:extLst>
          </p:cNvPr>
          <p:cNvSpPr>
            <a:spLocks noGrp="1"/>
          </p:cNvSpPr>
          <p:nvPr>
            <p:ph type="dt" sz="half" idx="10"/>
          </p:nvPr>
        </p:nvSpPr>
        <p:spPr/>
        <p:txBody>
          <a:bodyPr/>
          <a:lstStyle/>
          <a:p>
            <a:fld id="{2AFD0BDE-B089-4546-9953-0429EC683445}" type="datetimeFigureOut">
              <a:rPr kumimoji="1" lang="zh-CN" altLang="en-US" smtClean="0"/>
              <a:t>2021/10/12</a:t>
            </a:fld>
            <a:endParaRPr kumimoji="1" lang="zh-CN" altLang="en-US"/>
          </a:p>
        </p:txBody>
      </p:sp>
      <p:sp>
        <p:nvSpPr>
          <p:cNvPr id="6" name="页脚占位符 5">
            <a:extLst>
              <a:ext uri="{FF2B5EF4-FFF2-40B4-BE49-F238E27FC236}">
                <a16:creationId xmlns:a16="http://schemas.microsoft.com/office/drawing/2014/main" id="{15A46988-7567-1342-81BA-7ABE9429F90E}"/>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8847717-81B6-4149-AD09-9A1FAE50A9B5}"/>
              </a:ext>
            </a:extLst>
          </p:cNvPr>
          <p:cNvSpPr>
            <a:spLocks noGrp="1"/>
          </p:cNvSpPr>
          <p:nvPr>
            <p:ph type="sldNum" sz="quarter" idx="12"/>
          </p:nvPr>
        </p:nvSpPr>
        <p:spPr/>
        <p:txBody>
          <a:bodyPr/>
          <a:lstStyle/>
          <a:p>
            <a:fld id="{5D2DDD2C-91D2-CF4B-99ED-E4E3F30A1F91}" type="slidenum">
              <a:rPr kumimoji="1" lang="zh-CN" altLang="en-US" smtClean="0"/>
              <a:t>‹#›</a:t>
            </a:fld>
            <a:endParaRPr kumimoji="1" lang="zh-CN" altLang="en-US"/>
          </a:p>
        </p:txBody>
      </p:sp>
    </p:spTree>
    <p:extLst>
      <p:ext uri="{BB962C8B-B14F-4D97-AF65-F5344CB8AC3E}">
        <p14:creationId xmlns:p14="http://schemas.microsoft.com/office/powerpoint/2010/main" val="3927490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BED69-F6F0-A04F-9239-1D324464E084}"/>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4538FE0-FA5A-8847-878A-CCDCB59EC6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7FA1DDBC-2E10-C248-BB21-4224F7B03050}"/>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68664049-7C81-604C-A450-608793C318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AA31A38B-40E3-B34F-B73C-B8C3A646E3C4}"/>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BE6C09B8-3733-4544-9611-BA4C80AA9A17}"/>
              </a:ext>
            </a:extLst>
          </p:cNvPr>
          <p:cNvSpPr>
            <a:spLocks noGrp="1"/>
          </p:cNvSpPr>
          <p:nvPr>
            <p:ph type="dt" sz="half" idx="10"/>
          </p:nvPr>
        </p:nvSpPr>
        <p:spPr/>
        <p:txBody>
          <a:bodyPr/>
          <a:lstStyle/>
          <a:p>
            <a:fld id="{2AFD0BDE-B089-4546-9953-0429EC683445}" type="datetimeFigureOut">
              <a:rPr kumimoji="1" lang="zh-CN" altLang="en-US" smtClean="0"/>
              <a:t>2021/10/12</a:t>
            </a:fld>
            <a:endParaRPr kumimoji="1" lang="zh-CN" altLang="en-US"/>
          </a:p>
        </p:txBody>
      </p:sp>
      <p:sp>
        <p:nvSpPr>
          <p:cNvPr id="8" name="页脚占位符 7">
            <a:extLst>
              <a:ext uri="{FF2B5EF4-FFF2-40B4-BE49-F238E27FC236}">
                <a16:creationId xmlns:a16="http://schemas.microsoft.com/office/drawing/2014/main" id="{40BA5744-1A08-DD4D-A259-17E4D809DF72}"/>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DCCBF67F-2FAE-6C4F-9DF9-092777CFAFCE}"/>
              </a:ext>
            </a:extLst>
          </p:cNvPr>
          <p:cNvSpPr>
            <a:spLocks noGrp="1"/>
          </p:cNvSpPr>
          <p:nvPr>
            <p:ph type="sldNum" sz="quarter" idx="12"/>
          </p:nvPr>
        </p:nvSpPr>
        <p:spPr/>
        <p:txBody>
          <a:bodyPr/>
          <a:lstStyle/>
          <a:p>
            <a:fld id="{5D2DDD2C-91D2-CF4B-99ED-E4E3F30A1F91}" type="slidenum">
              <a:rPr kumimoji="1" lang="zh-CN" altLang="en-US" smtClean="0"/>
              <a:t>‹#›</a:t>
            </a:fld>
            <a:endParaRPr kumimoji="1" lang="zh-CN" altLang="en-US"/>
          </a:p>
        </p:txBody>
      </p:sp>
    </p:spTree>
    <p:extLst>
      <p:ext uri="{BB962C8B-B14F-4D97-AF65-F5344CB8AC3E}">
        <p14:creationId xmlns:p14="http://schemas.microsoft.com/office/powerpoint/2010/main" val="2321997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FD1FB6-F631-0145-9263-B8D95859C10B}"/>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CFABE0C0-4FD0-A94B-9099-9C5640E59ABF}"/>
              </a:ext>
            </a:extLst>
          </p:cNvPr>
          <p:cNvSpPr>
            <a:spLocks noGrp="1"/>
          </p:cNvSpPr>
          <p:nvPr>
            <p:ph type="dt" sz="half" idx="10"/>
          </p:nvPr>
        </p:nvSpPr>
        <p:spPr/>
        <p:txBody>
          <a:bodyPr/>
          <a:lstStyle/>
          <a:p>
            <a:fld id="{2AFD0BDE-B089-4546-9953-0429EC683445}" type="datetimeFigureOut">
              <a:rPr kumimoji="1" lang="zh-CN" altLang="en-US" smtClean="0"/>
              <a:t>2021/10/12</a:t>
            </a:fld>
            <a:endParaRPr kumimoji="1" lang="zh-CN" altLang="en-US"/>
          </a:p>
        </p:txBody>
      </p:sp>
      <p:sp>
        <p:nvSpPr>
          <p:cNvPr id="4" name="页脚占位符 3">
            <a:extLst>
              <a:ext uri="{FF2B5EF4-FFF2-40B4-BE49-F238E27FC236}">
                <a16:creationId xmlns:a16="http://schemas.microsoft.com/office/drawing/2014/main" id="{5AFEF42A-9D8E-C64E-9B0D-02D5B3BAF0AA}"/>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54C0D943-7847-D74A-A911-F15A4C9E8C5D}"/>
              </a:ext>
            </a:extLst>
          </p:cNvPr>
          <p:cNvSpPr>
            <a:spLocks noGrp="1"/>
          </p:cNvSpPr>
          <p:nvPr>
            <p:ph type="sldNum" sz="quarter" idx="12"/>
          </p:nvPr>
        </p:nvSpPr>
        <p:spPr/>
        <p:txBody>
          <a:bodyPr/>
          <a:lstStyle/>
          <a:p>
            <a:fld id="{5D2DDD2C-91D2-CF4B-99ED-E4E3F30A1F91}" type="slidenum">
              <a:rPr kumimoji="1" lang="zh-CN" altLang="en-US" smtClean="0"/>
              <a:t>‹#›</a:t>
            </a:fld>
            <a:endParaRPr kumimoji="1" lang="zh-CN" altLang="en-US"/>
          </a:p>
        </p:txBody>
      </p:sp>
    </p:spTree>
    <p:extLst>
      <p:ext uri="{BB962C8B-B14F-4D97-AF65-F5344CB8AC3E}">
        <p14:creationId xmlns:p14="http://schemas.microsoft.com/office/powerpoint/2010/main" val="2096091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DDBBB95-3E38-EA4B-87AD-0A511825DC24}"/>
              </a:ext>
            </a:extLst>
          </p:cNvPr>
          <p:cNvSpPr>
            <a:spLocks noGrp="1"/>
          </p:cNvSpPr>
          <p:nvPr>
            <p:ph type="dt" sz="half" idx="10"/>
          </p:nvPr>
        </p:nvSpPr>
        <p:spPr/>
        <p:txBody>
          <a:bodyPr/>
          <a:lstStyle/>
          <a:p>
            <a:fld id="{2AFD0BDE-B089-4546-9953-0429EC683445}" type="datetimeFigureOut">
              <a:rPr kumimoji="1" lang="zh-CN" altLang="en-US" smtClean="0"/>
              <a:t>2021/10/12</a:t>
            </a:fld>
            <a:endParaRPr kumimoji="1" lang="zh-CN" altLang="en-US"/>
          </a:p>
        </p:txBody>
      </p:sp>
      <p:sp>
        <p:nvSpPr>
          <p:cNvPr id="3" name="页脚占位符 2">
            <a:extLst>
              <a:ext uri="{FF2B5EF4-FFF2-40B4-BE49-F238E27FC236}">
                <a16:creationId xmlns:a16="http://schemas.microsoft.com/office/drawing/2014/main" id="{2242F904-75FC-D842-B664-59942B9A38A7}"/>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A1012F61-9497-EF4B-911F-22BB61F9EE0C}"/>
              </a:ext>
            </a:extLst>
          </p:cNvPr>
          <p:cNvSpPr>
            <a:spLocks noGrp="1"/>
          </p:cNvSpPr>
          <p:nvPr>
            <p:ph type="sldNum" sz="quarter" idx="12"/>
          </p:nvPr>
        </p:nvSpPr>
        <p:spPr/>
        <p:txBody>
          <a:bodyPr/>
          <a:lstStyle/>
          <a:p>
            <a:fld id="{5D2DDD2C-91D2-CF4B-99ED-E4E3F30A1F91}" type="slidenum">
              <a:rPr kumimoji="1" lang="zh-CN" altLang="en-US" smtClean="0"/>
              <a:t>‹#›</a:t>
            </a:fld>
            <a:endParaRPr kumimoji="1" lang="zh-CN" altLang="en-US"/>
          </a:p>
        </p:txBody>
      </p:sp>
    </p:spTree>
    <p:extLst>
      <p:ext uri="{BB962C8B-B14F-4D97-AF65-F5344CB8AC3E}">
        <p14:creationId xmlns:p14="http://schemas.microsoft.com/office/powerpoint/2010/main" val="446849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9CC2A-305C-B243-8720-E8DBF3B8980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EBC240CA-7998-5049-9666-AF72780B3E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61CEC998-E5D0-664D-AE8A-42B5C9986A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A9EBA8B-82DC-BE4E-9E34-DBD59A0B6AEE}"/>
              </a:ext>
            </a:extLst>
          </p:cNvPr>
          <p:cNvSpPr>
            <a:spLocks noGrp="1"/>
          </p:cNvSpPr>
          <p:nvPr>
            <p:ph type="dt" sz="half" idx="10"/>
          </p:nvPr>
        </p:nvSpPr>
        <p:spPr/>
        <p:txBody>
          <a:bodyPr/>
          <a:lstStyle/>
          <a:p>
            <a:fld id="{2AFD0BDE-B089-4546-9953-0429EC683445}" type="datetimeFigureOut">
              <a:rPr kumimoji="1" lang="zh-CN" altLang="en-US" smtClean="0"/>
              <a:t>2021/10/12</a:t>
            </a:fld>
            <a:endParaRPr kumimoji="1" lang="zh-CN" altLang="en-US"/>
          </a:p>
        </p:txBody>
      </p:sp>
      <p:sp>
        <p:nvSpPr>
          <p:cNvPr id="6" name="页脚占位符 5">
            <a:extLst>
              <a:ext uri="{FF2B5EF4-FFF2-40B4-BE49-F238E27FC236}">
                <a16:creationId xmlns:a16="http://schemas.microsoft.com/office/drawing/2014/main" id="{36C9BA2B-A7D2-EA43-99EB-8511C63AAB3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9E3BEF3-A3E8-7C4B-BD0E-14C168B4EBFF}"/>
              </a:ext>
            </a:extLst>
          </p:cNvPr>
          <p:cNvSpPr>
            <a:spLocks noGrp="1"/>
          </p:cNvSpPr>
          <p:nvPr>
            <p:ph type="sldNum" sz="quarter" idx="12"/>
          </p:nvPr>
        </p:nvSpPr>
        <p:spPr/>
        <p:txBody>
          <a:bodyPr/>
          <a:lstStyle/>
          <a:p>
            <a:fld id="{5D2DDD2C-91D2-CF4B-99ED-E4E3F30A1F91}" type="slidenum">
              <a:rPr kumimoji="1" lang="zh-CN" altLang="en-US" smtClean="0"/>
              <a:t>‹#›</a:t>
            </a:fld>
            <a:endParaRPr kumimoji="1" lang="zh-CN" altLang="en-US"/>
          </a:p>
        </p:txBody>
      </p:sp>
    </p:spTree>
    <p:extLst>
      <p:ext uri="{BB962C8B-B14F-4D97-AF65-F5344CB8AC3E}">
        <p14:creationId xmlns:p14="http://schemas.microsoft.com/office/powerpoint/2010/main" val="576461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F62AE-0557-7044-88B7-DD44EB4EE14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DA2137E9-F94E-0F4E-97C1-3450B817DC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8779C48C-24F5-5847-9520-7F8F8A1B1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AB85E368-0C23-C245-9286-F954F677ACC0}"/>
              </a:ext>
            </a:extLst>
          </p:cNvPr>
          <p:cNvSpPr>
            <a:spLocks noGrp="1"/>
          </p:cNvSpPr>
          <p:nvPr>
            <p:ph type="dt" sz="half" idx="10"/>
          </p:nvPr>
        </p:nvSpPr>
        <p:spPr/>
        <p:txBody>
          <a:bodyPr/>
          <a:lstStyle/>
          <a:p>
            <a:fld id="{2AFD0BDE-B089-4546-9953-0429EC683445}" type="datetimeFigureOut">
              <a:rPr kumimoji="1" lang="zh-CN" altLang="en-US" smtClean="0"/>
              <a:t>2021/10/12</a:t>
            </a:fld>
            <a:endParaRPr kumimoji="1" lang="zh-CN" altLang="en-US"/>
          </a:p>
        </p:txBody>
      </p:sp>
      <p:sp>
        <p:nvSpPr>
          <p:cNvPr id="6" name="页脚占位符 5">
            <a:extLst>
              <a:ext uri="{FF2B5EF4-FFF2-40B4-BE49-F238E27FC236}">
                <a16:creationId xmlns:a16="http://schemas.microsoft.com/office/drawing/2014/main" id="{4A5353EE-72A9-3B49-A07B-66E5D366F74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0D15AF5-7C4D-F944-AF29-16C7DEFFECE2}"/>
              </a:ext>
            </a:extLst>
          </p:cNvPr>
          <p:cNvSpPr>
            <a:spLocks noGrp="1"/>
          </p:cNvSpPr>
          <p:nvPr>
            <p:ph type="sldNum" sz="quarter" idx="12"/>
          </p:nvPr>
        </p:nvSpPr>
        <p:spPr/>
        <p:txBody>
          <a:bodyPr/>
          <a:lstStyle/>
          <a:p>
            <a:fld id="{5D2DDD2C-91D2-CF4B-99ED-E4E3F30A1F91}" type="slidenum">
              <a:rPr kumimoji="1" lang="zh-CN" altLang="en-US" smtClean="0"/>
              <a:t>‹#›</a:t>
            </a:fld>
            <a:endParaRPr kumimoji="1" lang="zh-CN" altLang="en-US"/>
          </a:p>
        </p:txBody>
      </p:sp>
    </p:spTree>
    <p:extLst>
      <p:ext uri="{BB962C8B-B14F-4D97-AF65-F5344CB8AC3E}">
        <p14:creationId xmlns:p14="http://schemas.microsoft.com/office/powerpoint/2010/main" val="3564356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FCAA987-0F24-4846-9FB6-712DE268E5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953897C0-D055-9F42-B044-13955F81E4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BDEF087-DA73-C74E-AF2B-395B783BA4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FD0BDE-B089-4546-9953-0429EC683445}" type="datetimeFigureOut">
              <a:rPr kumimoji="1" lang="zh-CN" altLang="en-US" smtClean="0"/>
              <a:t>2021/10/12</a:t>
            </a:fld>
            <a:endParaRPr kumimoji="1" lang="zh-CN" altLang="en-US"/>
          </a:p>
        </p:txBody>
      </p:sp>
      <p:sp>
        <p:nvSpPr>
          <p:cNvPr id="5" name="页脚占位符 4">
            <a:extLst>
              <a:ext uri="{FF2B5EF4-FFF2-40B4-BE49-F238E27FC236}">
                <a16:creationId xmlns:a16="http://schemas.microsoft.com/office/drawing/2014/main" id="{44B8B5C2-117C-434A-ACDD-160DEA12B2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59E5248F-3A2B-BB45-994B-92E8360F44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2DDD2C-91D2-CF4B-99ED-E4E3F30A1F91}" type="slidenum">
              <a:rPr kumimoji="1" lang="zh-CN" altLang="en-US" smtClean="0"/>
              <a:t>‹#›</a:t>
            </a:fld>
            <a:endParaRPr kumimoji="1" lang="zh-CN" altLang="en-US"/>
          </a:p>
        </p:txBody>
      </p:sp>
    </p:spTree>
    <p:extLst>
      <p:ext uri="{BB962C8B-B14F-4D97-AF65-F5344CB8AC3E}">
        <p14:creationId xmlns:p14="http://schemas.microsoft.com/office/powerpoint/2010/main" val="803163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29CB6-5AD1-E94C-82C3-318C652D3A2A}"/>
              </a:ext>
            </a:extLst>
          </p:cNvPr>
          <p:cNvSpPr>
            <a:spLocks noGrp="1"/>
          </p:cNvSpPr>
          <p:nvPr>
            <p:ph type="ctrTitle"/>
          </p:nvPr>
        </p:nvSpPr>
        <p:spPr>
          <a:xfrm>
            <a:off x="1524000" y="1774004"/>
            <a:ext cx="9144000" cy="2387600"/>
          </a:xfrm>
        </p:spPr>
        <p:txBody>
          <a:bodyPr>
            <a:normAutofit fontScale="90000"/>
          </a:bodyPr>
          <a:lstStyle/>
          <a:p>
            <a:r>
              <a:rPr lang="en" altLang="zh-CN" b="1" dirty="0"/>
              <a:t>"The road reaches every place, the shortcut only one."</a:t>
            </a:r>
            <a:br>
              <a:rPr lang="en" altLang="zh-CN" b="1" dirty="0"/>
            </a:br>
            <a:endParaRPr kumimoji="1" lang="zh-CN" altLang="en-US" dirty="0"/>
          </a:p>
        </p:txBody>
      </p:sp>
      <p:sp>
        <p:nvSpPr>
          <p:cNvPr id="3" name="副标题 2">
            <a:extLst>
              <a:ext uri="{FF2B5EF4-FFF2-40B4-BE49-F238E27FC236}">
                <a16:creationId xmlns:a16="http://schemas.microsoft.com/office/drawing/2014/main" id="{E2C91EEF-2EDA-3A4B-9E31-27BEFB9205D0}"/>
              </a:ext>
            </a:extLst>
          </p:cNvPr>
          <p:cNvSpPr>
            <a:spLocks noGrp="1"/>
          </p:cNvSpPr>
          <p:nvPr>
            <p:ph type="subTitle" idx="1"/>
          </p:nvPr>
        </p:nvSpPr>
        <p:spPr>
          <a:xfrm>
            <a:off x="1524000" y="4001431"/>
            <a:ext cx="9144000" cy="1655762"/>
          </a:xfrm>
        </p:spPr>
        <p:txBody>
          <a:bodyPr/>
          <a:lstStyle/>
          <a:p>
            <a:r>
              <a:rPr kumimoji="1" lang="en-US" altLang="zh-CN" dirty="0"/>
              <a:t>4</a:t>
            </a:r>
            <a:endParaRPr kumimoji="1" lang="zh-CN" altLang="en-US" dirty="0"/>
          </a:p>
        </p:txBody>
      </p:sp>
    </p:spTree>
    <p:extLst>
      <p:ext uri="{BB962C8B-B14F-4D97-AF65-F5344CB8AC3E}">
        <p14:creationId xmlns:p14="http://schemas.microsoft.com/office/powerpoint/2010/main" val="1957352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3BB35B-024A-7B42-828A-4E2FD6EA1C5F}"/>
              </a:ext>
            </a:extLst>
          </p:cNvPr>
          <p:cNvSpPr>
            <a:spLocks noGrp="1"/>
          </p:cNvSpPr>
          <p:nvPr>
            <p:ph type="title"/>
          </p:nvPr>
        </p:nvSpPr>
        <p:spPr>
          <a:xfrm>
            <a:off x="540775" y="342199"/>
            <a:ext cx="11203834" cy="1325563"/>
          </a:xfrm>
        </p:spPr>
        <p:txBody>
          <a:bodyPr/>
          <a:lstStyle/>
          <a:p>
            <a:r>
              <a:rPr kumimoji="1" lang="en-US" altLang="zh-CN" dirty="0"/>
              <a:t>Q2.</a:t>
            </a:r>
            <a:r>
              <a:rPr kumimoji="1" lang="zh-CN" altLang="en-US" dirty="0"/>
              <a:t>语言偏见</a:t>
            </a:r>
            <a:r>
              <a:rPr kumimoji="1" lang="en-US" altLang="zh-CN" dirty="0"/>
              <a:t>(</a:t>
            </a:r>
            <a:r>
              <a:rPr kumimoji="1" lang="en" altLang="zh-CN" dirty="0"/>
              <a:t>QA</a:t>
            </a:r>
            <a:r>
              <a:rPr kumimoji="1" lang="zh-CN" altLang="en-US" dirty="0"/>
              <a:t>间</a:t>
            </a:r>
            <a:r>
              <a:rPr kumimoji="1" lang="en-US" altLang="zh-CN" dirty="0"/>
              <a:t>)</a:t>
            </a:r>
            <a:r>
              <a:rPr kumimoji="1" lang="zh-CN" altLang="en-US" dirty="0"/>
              <a:t>是</a:t>
            </a:r>
            <a:r>
              <a:rPr kumimoji="1" lang="en-US" altLang="zh-CN" dirty="0"/>
              <a:t>VQA</a:t>
            </a:r>
            <a:r>
              <a:rPr kumimoji="1" lang="zh-CN" altLang="en-US" dirty="0"/>
              <a:t>中唯一的短路径吗？</a:t>
            </a:r>
          </a:p>
        </p:txBody>
      </p:sp>
      <p:sp>
        <p:nvSpPr>
          <p:cNvPr id="3" name="内容占位符 2">
            <a:extLst>
              <a:ext uri="{FF2B5EF4-FFF2-40B4-BE49-F238E27FC236}">
                <a16:creationId xmlns:a16="http://schemas.microsoft.com/office/drawing/2014/main" id="{138BCEBA-1CC0-9F4B-9551-292C949E6F00}"/>
              </a:ext>
            </a:extLst>
          </p:cNvPr>
          <p:cNvSpPr>
            <a:spLocks noGrp="1"/>
          </p:cNvSpPr>
          <p:nvPr>
            <p:ph idx="1"/>
          </p:nvPr>
        </p:nvSpPr>
        <p:spPr>
          <a:xfrm>
            <a:off x="838200" y="1825625"/>
            <a:ext cx="4853152" cy="4916138"/>
          </a:xfrm>
        </p:spPr>
        <p:txBody>
          <a:bodyPr>
            <a:normAutofit lnSpcReduction="10000"/>
          </a:bodyPr>
          <a:lstStyle/>
          <a:p>
            <a:r>
              <a:rPr kumimoji="1" lang="en-US" altLang="zh-CN" sz="2400" dirty="0"/>
              <a:t>Motivation</a:t>
            </a:r>
            <a:r>
              <a:rPr kumimoji="1" lang="zh-CN" altLang="en-US" sz="2400" dirty="0"/>
              <a:t>：</a:t>
            </a:r>
            <a:endParaRPr kumimoji="1" lang="en-US" altLang="zh-CN" sz="2400" dirty="0"/>
          </a:p>
          <a:p>
            <a:pPr lvl="1"/>
            <a:r>
              <a:rPr kumimoji="1" lang="zh-CN" altLang="en-US" sz="2000" dirty="0"/>
              <a:t>不少工作发现模型可以不看图片直接回答问题，也就是说模型被语言偏见所主导。但是我们认为</a:t>
            </a:r>
            <a:r>
              <a:rPr kumimoji="1" lang="en-US" altLang="zh-CN" sz="2000" dirty="0"/>
              <a:t>V-A</a:t>
            </a:r>
            <a:r>
              <a:rPr kumimoji="1" lang="zh-CN" altLang="en-US" sz="2000" dirty="0"/>
              <a:t>之间以及</a:t>
            </a:r>
            <a:r>
              <a:rPr kumimoji="1" lang="en-US" altLang="zh-CN" sz="2000" dirty="0"/>
              <a:t>V+Q-A</a:t>
            </a:r>
            <a:r>
              <a:rPr kumimoji="1" lang="zh-CN" altLang="en-US" sz="2000" dirty="0"/>
              <a:t>之间也存在短路径。</a:t>
            </a:r>
            <a:endParaRPr kumimoji="1" lang="en-US" altLang="zh-CN" sz="2000" dirty="0"/>
          </a:p>
          <a:p>
            <a:pPr lvl="1"/>
            <a:r>
              <a:rPr kumimoji="1" lang="zh-CN" altLang="en-US" sz="2000" dirty="0"/>
              <a:t>如图所示，即便现有的模型能够很好的克服语言偏见</a:t>
            </a:r>
            <a:r>
              <a:rPr kumimoji="1" lang="en-US" altLang="zh-CN" sz="2000" dirty="0"/>
              <a:t>(Q-A</a:t>
            </a:r>
            <a:r>
              <a:rPr kumimoji="1" lang="zh-CN" altLang="en-US" sz="2000" dirty="0"/>
              <a:t>之间的短路径</a:t>
            </a:r>
            <a:r>
              <a:rPr kumimoji="1" lang="en-US" altLang="zh-CN" sz="2000" dirty="0"/>
              <a:t>)</a:t>
            </a:r>
            <a:r>
              <a:rPr kumimoji="1" lang="zh-CN" altLang="en-US" sz="2000" dirty="0"/>
              <a:t>，也不能说明模型学会了</a:t>
            </a:r>
            <a:r>
              <a:rPr kumimoji="1" lang="en-US" altLang="zh-CN" sz="2000" dirty="0"/>
              <a:t>intended</a:t>
            </a:r>
            <a:r>
              <a:rPr kumimoji="1" lang="zh-CN" altLang="en-US" sz="2000" dirty="0"/>
              <a:t> </a:t>
            </a:r>
            <a:r>
              <a:rPr kumimoji="1" lang="en-US" altLang="zh-CN" sz="2000" dirty="0"/>
              <a:t>solution</a:t>
            </a:r>
            <a:r>
              <a:rPr kumimoji="1" lang="zh-CN" altLang="en-US" sz="2000" dirty="0"/>
              <a:t>（此处指</a:t>
            </a:r>
            <a:r>
              <a:rPr kumimoji="1" lang="en-US" altLang="zh-CN" sz="2000" dirty="0"/>
              <a:t>VQA</a:t>
            </a:r>
            <a:r>
              <a:rPr kumimoji="1" lang="zh-CN" altLang="en-US" sz="2000" dirty="0"/>
              <a:t>所需要的综合理解和推理的能力）。</a:t>
            </a:r>
            <a:endParaRPr kumimoji="1" lang="en-US" altLang="zh-CN" sz="2000" dirty="0"/>
          </a:p>
          <a:p>
            <a:pPr lvl="1"/>
            <a:r>
              <a:rPr kumimoji="1" lang="zh-CN" altLang="en-US" sz="2000" dirty="0"/>
              <a:t>因此我们通过构造其他</a:t>
            </a:r>
            <a:r>
              <a:rPr kumimoji="1" lang="en-US" altLang="zh-CN" sz="2000" dirty="0"/>
              <a:t>OOD</a:t>
            </a:r>
            <a:r>
              <a:rPr kumimoji="1" lang="zh-CN" altLang="en-US" sz="2000" dirty="0"/>
              <a:t>数据集来探究</a:t>
            </a:r>
            <a:r>
              <a:rPr kumimoji="1" lang="en-US" altLang="zh-CN" sz="2000" dirty="0"/>
              <a:t>VQA</a:t>
            </a:r>
            <a:r>
              <a:rPr kumimoji="1" lang="zh-CN" altLang="en-US" sz="2000" dirty="0"/>
              <a:t>问题中除了语言偏见外的其他短路径。当</a:t>
            </a:r>
            <a:r>
              <a:rPr kumimoji="1" lang="en-US" altLang="zh-CN" sz="2000" dirty="0"/>
              <a:t>VQA</a:t>
            </a:r>
            <a:r>
              <a:rPr kumimoji="1" lang="zh-CN" altLang="en-US" sz="2000" dirty="0"/>
              <a:t>模型在各个短路径对应的</a:t>
            </a:r>
            <a:r>
              <a:rPr kumimoji="1" lang="en-US" altLang="zh-CN" sz="2000" dirty="0"/>
              <a:t>OOD</a:t>
            </a:r>
            <a:r>
              <a:rPr kumimoji="1" lang="zh-CN" altLang="en-US" sz="2000" dirty="0"/>
              <a:t>数据集均有所提升，这样的模型才可以更高说服力的被认为具备了</a:t>
            </a:r>
            <a:r>
              <a:rPr kumimoji="1" lang="en-US" altLang="zh-CN" sz="2000" dirty="0"/>
              <a:t>VQA</a:t>
            </a:r>
            <a:r>
              <a:rPr kumimoji="1" lang="zh-CN" altLang="en-US" sz="2000" dirty="0"/>
              <a:t>所需要的综合理解和推理。</a:t>
            </a:r>
            <a:endParaRPr kumimoji="1" lang="en-US" altLang="zh-CN" sz="2000" dirty="0"/>
          </a:p>
        </p:txBody>
      </p:sp>
      <p:sp>
        <p:nvSpPr>
          <p:cNvPr id="4" name="椭圆 3">
            <a:extLst>
              <a:ext uri="{FF2B5EF4-FFF2-40B4-BE49-F238E27FC236}">
                <a16:creationId xmlns:a16="http://schemas.microsoft.com/office/drawing/2014/main" id="{B868B510-6354-ED46-8938-100FA884743E}"/>
              </a:ext>
            </a:extLst>
          </p:cNvPr>
          <p:cNvSpPr/>
          <p:nvPr/>
        </p:nvSpPr>
        <p:spPr>
          <a:xfrm>
            <a:off x="6096000" y="2049517"/>
            <a:ext cx="3452648" cy="3342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V-A</a:t>
            </a:r>
          </a:p>
          <a:p>
            <a:pPr algn="ctr"/>
            <a:r>
              <a:rPr kumimoji="1" lang="en-US" altLang="zh-CN" dirty="0" err="1"/>
              <a:t>o.o.d.</a:t>
            </a:r>
            <a:endParaRPr kumimoji="1" lang="en-US" altLang="zh-CN" dirty="0"/>
          </a:p>
          <a:p>
            <a:pPr algn="ctr"/>
            <a:r>
              <a:rPr kumimoji="1" lang="en-US" altLang="zh-CN" dirty="0"/>
              <a:t>test #1</a:t>
            </a:r>
          </a:p>
          <a:p>
            <a:pPr algn="ctr"/>
            <a:endParaRPr kumimoji="1" lang="en-US" altLang="zh-CN" dirty="0"/>
          </a:p>
          <a:p>
            <a:pPr algn="ctr"/>
            <a:endParaRPr kumimoji="1" lang="en-US" altLang="zh-CN" dirty="0"/>
          </a:p>
          <a:p>
            <a:pPr algn="ctr"/>
            <a:endParaRPr kumimoji="1" lang="en-US" altLang="zh-CN" dirty="0"/>
          </a:p>
          <a:p>
            <a:pPr algn="ctr"/>
            <a:endParaRPr kumimoji="1" lang="en-US" altLang="zh-CN" dirty="0"/>
          </a:p>
          <a:p>
            <a:pPr algn="ctr"/>
            <a:endParaRPr kumimoji="1" lang="en-US" altLang="zh-CN" dirty="0"/>
          </a:p>
          <a:p>
            <a:pPr algn="ctr"/>
            <a:endParaRPr kumimoji="1" lang="zh-CN" altLang="en-US" dirty="0"/>
          </a:p>
        </p:txBody>
      </p:sp>
      <p:cxnSp>
        <p:nvCxnSpPr>
          <p:cNvPr id="6" name="直线连接符 5">
            <a:extLst>
              <a:ext uri="{FF2B5EF4-FFF2-40B4-BE49-F238E27FC236}">
                <a16:creationId xmlns:a16="http://schemas.microsoft.com/office/drawing/2014/main" id="{5E37A3A7-2EC4-2B46-8C94-78A7CE8AA060}"/>
              </a:ext>
            </a:extLst>
          </p:cNvPr>
          <p:cNvCxnSpPr>
            <a:cxnSpLocks/>
          </p:cNvCxnSpPr>
          <p:nvPr/>
        </p:nvCxnSpPr>
        <p:spPr>
          <a:xfrm flipV="1">
            <a:off x="8406415" y="1811861"/>
            <a:ext cx="1810407" cy="35882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文本框 6">
            <a:extLst>
              <a:ext uri="{FF2B5EF4-FFF2-40B4-BE49-F238E27FC236}">
                <a16:creationId xmlns:a16="http://schemas.microsoft.com/office/drawing/2014/main" id="{9CF34CB0-065E-AB44-BE27-7884D1C14F57}"/>
              </a:ext>
            </a:extLst>
          </p:cNvPr>
          <p:cNvSpPr txBox="1"/>
          <p:nvPr/>
        </p:nvSpPr>
        <p:spPr>
          <a:xfrm>
            <a:off x="9902388" y="1464069"/>
            <a:ext cx="1872629" cy="369332"/>
          </a:xfrm>
          <a:prstGeom prst="rect">
            <a:avLst/>
          </a:prstGeom>
          <a:noFill/>
        </p:spPr>
        <p:txBody>
          <a:bodyPr wrap="none" rtlCol="0">
            <a:spAutoFit/>
          </a:bodyPr>
          <a:lstStyle/>
          <a:p>
            <a:r>
              <a:rPr kumimoji="1" lang="en-US" altLang="zh-CN" dirty="0"/>
              <a:t>Shortcut</a:t>
            </a:r>
            <a:r>
              <a:rPr kumimoji="1" lang="zh-CN" altLang="en-US" dirty="0"/>
              <a:t> </a:t>
            </a:r>
            <a:r>
              <a:rPr kumimoji="1" lang="en-US" altLang="zh-CN" dirty="0"/>
              <a:t>solution</a:t>
            </a:r>
            <a:endParaRPr kumimoji="1" lang="zh-CN" altLang="en-US" dirty="0"/>
          </a:p>
        </p:txBody>
      </p:sp>
      <p:sp>
        <p:nvSpPr>
          <p:cNvPr id="8" name="椭圆 7">
            <a:extLst>
              <a:ext uri="{FF2B5EF4-FFF2-40B4-BE49-F238E27FC236}">
                <a16:creationId xmlns:a16="http://schemas.microsoft.com/office/drawing/2014/main" id="{81DA6B4E-5CCD-784D-BE37-4872806B3A33}"/>
              </a:ext>
            </a:extLst>
          </p:cNvPr>
          <p:cNvSpPr/>
          <p:nvPr/>
        </p:nvSpPr>
        <p:spPr>
          <a:xfrm>
            <a:off x="7761889" y="3565208"/>
            <a:ext cx="331076" cy="42252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连接符 8">
            <a:extLst>
              <a:ext uri="{FF2B5EF4-FFF2-40B4-BE49-F238E27FC236}">
                <a16:creationId xmlns:a16="http://schemas.microsoft.com/office/drawing/2014/main" id="{306933D1-3C31-484F-8DB8-D323D470DBFA}"/>
              </a:ext>
            </a:extLst>
          </p:cNvPr>
          <p:cNvCxnSpPr/>
          <p:nvPr/>
        </p:nvCxnSpPr>
        <p:spPr>
          <a:xfrm flipV="1">
            <a:off x="7993117" y="3277010"/>
            <a:ext cx="1810407" cy="358829"/>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文本框 9">
            <a:extLst>
              <a:ext uri="{FF2B5EF4-FFF2-40B4-BE49-F238E27FC236}">
                <a16:creationId xmlns:a16="http://schemas.microsoft.com/office/drawing/2014/main" id="{4187FC4B-DF6C-1C45-9457-A73DB6793318}"/>
              </a:ext>
            </a:extLst>
          </p:cNvPr>
          <p:cNvSpPr txBox="1"/>
          <p:nvPr/>
        </p:nvSpPr>
        <p:spPr>
          <a:xfrm>
            <a:off x="9720756" y="2914930"/>
            <a:ext cx="1925527" cy="369332"/>
          </a:xfrm>
          <a:prstGeom prst="rect">
            <a:avLst/>
          </a:prstGeom>
          <a:noFill/>
        </p:spPr>
        <p:txBody>
          <a:bodyPr wrap="none" rtlCol="0">
            <a:spAutoFit/>
          </a:bodyPr>
          <a:lstStyle/>
          <a:p>
            <a:r>
              <a:rPr kumimoji="1" lang="en-US" altLang="zh-CN" dirty="0"/>
              <a:t>Intended</a:t>
            </a:r>
            <a:r>
              <a:rPr kumimoji="1" lang="zh-CN" altLang="en-US" dirty="0"/>
              <a:t> </a:t>
            </a:r>
            <a:r>
              <a:rPr kumimoji="1" lang="en-US" altLang="zh-CN" dirty="0"/>
              <a:t>solution</a:t>
            </a:r>
            <a:endParaRPr kumimoji="1" lang="zh-CN" altLang="en-US" dirty="0"/>
          </a:p>
        </p:txBody>
      </p:sp>
      <p:sp>
        <p:nvSpPr>
          <p:cNvPr id="11" name="椭圆 10">
            <a:extLst>
              <a:ext uri="{FF2B5EF4-FFF2-40B4-BE49-F238E27FC236}">
                <a16:creationId xmlns:a16="http://schemas.microsoft.com/office/drawing/2014/main" id="{5FD8843F-CEF4-2F40-AE2E-0A3B89F6C75A}"/>
              </a:ext>
            </a:extLst>
          </p:cNvPr>
          <p:cNvSpPr/>
          <p:nvPr/>
        </p:nvSpPr>
        <p:spPr>
          <a:xfrm>
            <a:off x="7260021" y="2049517"/>
            <a:ext cx="1135117" cy="2215986"/>
          </a:xfrm>
          <a:prstGeom prst="ellipse">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8D3378A8-96A6-3945-8413-83615C20B99F}"/>
              </a:ext>
            </a:extLst>
          </p:cNvPr>
          <p:cNvSpPr/>
          <p:nvPr/>
        </p:nvSpPr>
        <p:spPr>
          <a:xfrm rot="7400094">
            <a:off x="7900536" y="3217141"/>
            <a:ext cx="1135117" cy="1876157"/>
          </a:xfrm>
          <a:prstGeom prst="ellipse">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8EFBA425-537D-3E4C-A5E1-3B0137920E28}"/>
              </a:ext>
            </a:extLst>
          </p:cNvPr>
          <p:cNvSpPr txBox="1"/>
          <p:nvPr/>
        </p:nvSpPr>
        <p:spPr>
          <a:xfrm>
            <a:off x="8205407" y="3883361"/>
            <a:ext cx="979755" cy="923330"/>
          </a:xfrm>
          <a:prstGeom prst="rect">
            <a:avLst/>
          </a:prstGeom>
          <a:noFill/>
        </p:spPr>
        <p:txBody>
          <a:bodyPr wrap="none" rtlCol="0">
            <a:spAutoFit/>
          </a:bodyPr>
          <a:lstStyle/>
          <a:p>
            <a:r>
              <a:rPr kumimoji="1" lang="zh-CN" altLang="en-US" dirty="0">
                <a:solidFill>
                  <a:schemeClr val="bg1"/>
                </a:solidFill>
              </a:rPr>
              <a:t> </a:t>
            </a:r>
            <a:r>
              <a:rPr kumimoji="1" lang="en" altLang="zh-CN" dirty="0">
                <a:solidFill>
                  <a:schemeClr val="bg1"/>
                </a:solidFill>
              </a:rPr>
              <a:t>V+Q-A</a:t>
            </a:r>
          </a:p>
          <a:p>
            <a:r>
              <a:rPr kumimoji="1" lang="zh-CN" altLang="en-US" dirty="0">
                <a:solidFill>
                  <a:schemeClr val="bg1"/>
                </a:solidFill>
              </a:rPr>
              <a:t> </a:t>
            </a:r>
            <a:r>
              <a:rPr kumimoji="1" lang="en-US" altLang="zh-CN" dirty="0" err="1">
                <a:solidFill>
                  <a:schemeClr val="bg1"/>
                </a:solidFill>
              </a:rPr>
              <a:t>o.o.d.</a:t>
            </a:r>
            <a:endParaRPr kumimoji="1" lang="en" altLang="zh-CN" dirty="0">
              <a:solidFill>
                <a:schemeClr val="bg1"/>
              </a:solidFill>
            </a:endParaRPr>
          </a:p>
          <a:p>
            <a:r>
              <a:rPr kumimoji="1" lang="en" altLang="zh-CN" dirty="0">
                <a:solidFill>
                  <a:schemeClr val="bg1"/>
                </a:solidFill>
              </a:rPr>
              <a:t>test #</a:t>
            </a:r>
            <a:r>
              <a:rPr kumimoji="1" lang="en-US" altLang="zh-CN" dirty="0">
                <a:solidFill>
                  <a:schemeClr val="bg1"/>
                </a:solidFill>
              </a:rPr>
              <a:t>2</a:t>
            </a:r>
            <a:endParaRPr kumimoji="1" lang="en" altLang="zh-CN" dirty="0">
              <a:solidFill>
                <a:schemeClr val="bg1"/>
              </a:solidFill>
            </a:endParaRPr>
          </a:p>
        </p:txBody>
      </p:sp>
      <p:sp>
        <p:nvSpPr>
          <p:cNvPr id="14" name="椭圆 13">
            <a:extLst>
              <a:ext uri="{FF2B5EF4-FFF2-40B4-BE49-F238E27FC236}">
                <a16:creationId xmlns:a16="http://schemas.microsoft.com/office/drawing/2014/main" id="{D2039EFC-79A6-CE49-B038-6D1B4EBD515A}"/>
              </a:ext>
            </a:extLst>
          </p:cNvPr>
          <p:cNvSpPr/>
          <p:nvPr/>
        </p:nvSpPr>
        <p:spPr>
          <a:xfrm rot="14128771">
            <a:off x="6870523" y="3229999"/>
            <a:ext cx="1135117" cy="1876157"/>
          </a:xfrm>
          <a:prstGeom prst="ellipse">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401A6A1C-5D7C-474E-BBCD-B227F3675869}"/>
              </a:ext>
            </a:extLst>
          </p:cNvPr>
          <p:cNvSpPr txBox="1"/>
          <p:nvPr/>
        </p:nvSpPr>
        <p:spPr>
          <a:xfrm>
            <a:off x="6745864" y="3888849"/>
            <a:ext cx="867545" cy="923330"/>
          </a:xfrm>
          <a:prstGeom prst="rect">
            <a:avLst/>
          </a:prstGeom>
          <a:noFill/>
        </p:spPr>
        <p:txBody>
          <a:bodyPr wrap="none" rtlCol="0">
            <a:spAutoFit/>
          </a:bodyPr>
          <a:lstStyle/>
          <a:p>
            <a:r>
              <a:rPr kumimoji="1" lang="en" altLang="zh-CN" dirty="0">
                <a:solidFill>
                  <a:schemeClr val="bg1"/>
                </a:solidFill>
              </a:rPr>
              <a:t>Q</a:t>
            </a:r>
            <a:r>
              <a:rPr kumimoji="1" lang="en-US" altLang="zh-CN" dirty="0">
                <a:solidFill>
                  <a:schemeClr val="bg1"/>
                </a:solidFill>
              </a:rPr>
              <a:t>-</a:t>
            </a:r>
            <a:r>
              <a:rPr kumimoji="1" lang="en" altLang="zh-CN" dirty="0">
                <a:solidFill>
                  <a:schemeClr val="bg1"/>
                </a:solidFill>
              </a:rPr>
              <a:t>A</a:t>
            </a:r>
          </a:p>
          <a:p>
            <a:r>
              <a:rPr kumimoji="1" lang="en" altLang="zh-CN" dirty="0" err="1">
                <a:solidFill>
                  <a:schemeClr val="bg1"/>
                </a:solidFill>
              </a:rPr>
              <a:t>o.o.d.</a:t>
            </a:r>
            <a:endParaRPr kumimoji="1" lang="en" altLang="zh-CN" dirty="0">
              <a:solidFill>
                <a:schemeClr val="bg1"/>
              </a:solidFill>
            </a:endParaRPr>
          </a:p>
          <a:p>
            <a:r>
              <a:rPr kumimoji="1" lang="en" altLang="zh-CN" dirty="0">
                <a:solidFill>
                  <a:schemeClr val="bg1"/>
                </a:solidFill>
              </a:rPr>
              <a:t>test #</a:t>
            </a:r>
            <a:r>
              <a:rPr kumimoji="1" lang="en-US" altLang="zh-CN" dirty="0">
                <a:solidFill>
                  <a:schemeClr val="bg1"/>
                </a:solidFill>
              </a:rPr>
              <a:t>3</a:t>
            </a:r>
            <a:endParaRPr kumimoji="1" lang="en" altLang="zh-CN" dirty="0">
              <a:solidFill>
                <a:schemeClr val="bg1"/>
              </a:solidFill>
            </a:endParaRPr>
          </a:p>
        </p:txBody>
      </p:sp>
      <p:sp>
        <p:nvSpPr>
          <p:cNvPr id="16" name="文本框 15">
            <a:extLst>
              <a:ext uri="{FF2B5EF4-FFF2-40B4-BE49-F238E27FC236}">
                <a16:creationId xmlns:a16="http://schemas.microsoft.com/office/drawing/2014/main" id="{FBB43D86-AA99-4A4B-87C9-0532D0843146}"/>
              </a:ext>
            </a:extLst>
          </p:cNvPr>
          <p:cNvSpPr txBox="1"/>
          <p:nvPr/>
        </p:nvSpPr>
        <p:spPr>
          <a:xfrm>
            <a:off x="9779876" y="3339525"/>
            <a:ext cx="2204450" cy="369332"/>
          </a:xfrm>
          <a:prstGeom prst="rect">
            <a:avLst/>
          </a:prstGeom>
          <a:noFill/>
        </p:spPr>
        <p:txBody>
          <a:bodyPr wrap="none" rtlCol="0">
            <a:spAutoFit/>
          </a:bodyPr>
          <a:lstStyle/>
          <a:p>
            <a:r>
              <a:rPr kumimoji="1" lang="zh-CN" altLang="en-US" dirty="0"/>
              <a:t>综合理解</a:t>
            </a:r>
            <a:r>
              <a:rPr kumimoji="1" lang="en-US" altLang="zh-CN" dirty="0"/>
              <a:t>&amp;</a:t>
            </a:r>
            <a:r>
              <a:rPr kumimoji="1" lang="zh-CN" altLang="en-US" dirty="0"/>
              <a:t>推理能力</a:t>
            </a:r>
          </a:p>
        </p:txBody>
      </p:sp>
    </p:spTree>
    <p:extLst>
      <p:ext uri="{BB962C8B-B14F-4D97-AF65-F5344CB8AC3E}">
        <p14:creationId xmlns:p14="http://schemas.microsoft.com/office/powerpoint/2010/main" val="35592678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69CB8A-1C46-F242-B6CD-53AD1F20F24F}"/>
              </a:ext>
            </a:extLst>
          </p:cNvPr>
          <p:cNvSpPr>
            <a:spLocks noGrp="1"/>
          </p:cNvSpPr>
          <p:nvPr>
            <p:ph type="title"/>
          </p:nvPr>
        </p:nvSpPr>
        <p:spPr/>
        <p:txBody>
          <a:bodyPr/>
          <a:lstStyle/>
          <a:p>
            <a:r>
              <a:rPr kumimoji="1" lang="en-US" altLang="zh-CN" dirty="0"/>
              <a:t>Thanks</a:t>
            </a:r>
            <a:r>
              <a:rPr kumimoji="1" lang="zh-CN" altLang="en-US" dirty="0"/>
              <a:t>！</a:t>
            </a:r>
          </a:p>
        </p:txBody>
      </p:sp>
      <p:sp>
        <p:nvSpPr>
          <p:cNvPr id="3" name="内容占位符 2">
            <a:extLst>
              <a:ext uri="{FF2B5EF4-FFF2-40B4-BE49-F238E27FC236}">
                <a16:creationId xmlns:a16="http://schemas.microsoft.com/office/drawing/2014/main" id="{1513E91C-9804-6248-8D77-7556F56A9F42}"/>
              </a:ext>
            </a:extLst>
          </p:cNvPr>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2616676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3BB35B-024A-7B42-828A-4E2FD6EA1C5F}"/>
              </a:ext>
            </a:extLst>
          </p:cNvPr>
          <p:cNvSpPr>
            <a:spLocks noGrp="1"/>
          </p:cNvSpPr>
          <p:nvPr>
            <p:ph type="title"/>
          </p:nvPr>
        </p:nvSpPr>
        <p:spPr>
          <a:xfrm>
            <a:off x="419745" y="380624"/>
            <a:ext cx="11110993" cy="1325563"/>
          </a:xfrm>
        </p:spPr>
        <p:txBody>
          <a:bodyPr/>
          <a:lstStyle/>
          <a:p>
            <a:r>
              <a:rPr kumimoji="1" lang="en-US" altLang="zh-CN" dirty="0"/>
              <a:t>Q2.</a:t>
            </a:r>
            <a:r>
              <a:rPr kumimoji="1" lang="zh-CN" altLang="en-US" dirty="0"/>
              <a:t>语言偏见</a:t>
            </a:r>
            <a:r>
              <a:rPr kumimoji="1" lang="en-US" altLang="zh-CN" dirty="0"/>
              <a:t>(</a:t>
            </a:r>
            <a:r>
              <a:rPr kumimoji="1" lang="en" altLang="zh-CN" dirty="0"/>
              <a:t>QA</a:t>
            </a:r>
            <a:r>
              <a:rPr kumimoji="1" lang="zh-CN" altLang="en-US" dirty="0"/>
              <a:t>间</a:t>
            </a:r>
            <a:r>
              <a:rPr kumimoji="1" lang="en-US" altLang="zh-CN" dirty="0"/>
              <a:t>)</a:t>
            </a:r>
            <a:r>
              <a:rPr kumimoji="1" lang="zh-CN" altLang="en-US" dirty="0"/>
              <a:t>是</a:t>
            </a:r>
            <a:r>
              <a:rPr kumimoji="1" lang="en-US" altLang="zh-CN" dirty="0"/>
              <a:t>VQA</a:t>
            </a:r>
            <a:r>
              <a:rPr kumimoji="1" lang="zh-CN" altLang="en-US" dirty="0"/>
              <a:t>中唯一的短路径吗？</a:t>
            </a:r>
          </a:p>
        </p:txBody>
      </p:sp>
      <p:sp>
        <p:nvSpPr>
          <p:cNvPr id="3" name="内容占位符 2">
            <a:extLst>
              <a:ext uri="{FF2B5EF4-FFF2-40B4-BE49-F238E27FC236}">
                <a16:creationId xmlns:a16="http://schemas.microsoft.com/office/drawing/2014/main" id="{138BCEBA-1CC0-9F4B-9551-292C949E6F00}"/>
              </a:ext>
            </a:extLst>
          </p:cNvPr>
          <p:cNvSpPr>
            <a:spLocks noGrp="1"/>
          </p:cNvSpPr>
          <p:nvPr>
            <p:ph idx="1"/>
          </p:nvPr>
        </p:nvSpPr>
        <p:spPr/>
        <p:txBody>
          <a:bodyPr>
            <a:normAutofit/>
          </a:bodyPr>
          <a:lstStyle/>
          <a:p>
            <a:r>
              <a:rPr kumimoji="1" lang="zh-CN" altLang="en-US" sz="2400" dirty="0"/>
              <a:t>猜测：</a:t>
            </a:r>
            <a:r>
              <a:rPr kumimoji="1" lang="en-US" altLang="zh-CN" sz="2400" dirty="0"/>
              <a:t>VQA</a:t>
            </a:r>
            <a:r>
              <a:rPr kumimoji="1" lang="zh-CN" altLang="en-US" sz="2400" dirty="0"/>
              <a:t>中不仅包含着</a:t>
            </a:r>
            <a:r>
              <a:rPr kumimoji="1" lang="en" altLang="zh-CN" sz="2400" dirty="0"/>
              <a:t>Q</a:t>
            </a:r>
            <a:r>
              <a:rPr kumimoji="1" lang="en-US" altLang="zh-CN" sz="2400" dirty="0"/>
              <a:t>- 〉</a:t>
            </a:r>
            <a:r>
              <a:rPr kumimoji="1" lang="en" altLang="zh-CN" sz="2400" dirty="0"/>
              <a:t>A</a:t>
            </a:r>
            <a:r>
              <a:rPr kumimoji="1" lang="zh-CN" altLang="en-US" sz="2400" dirty="0"/>
              <a:t>的短路径，也存在</a:t>
            </a:r>
            <a:r>
              <a:rPr kumimoji="1" lang="en" altLang="zh-CN" sz="2400" dirty="0"/>
              <a:t>V-&gt;A</a:t>
            </a:r>
            <a:r>
              <a:rPr kumimoji="1" lang="zh-CN" altLang="en-US" sz="2400" dirty="0"/>
              <a:t>两者间以及和</a:t>
            </a:r>
            <a:r>
              <a:rPr kumimoji="1" lang="en" altLang="zh-CN" sz="2400" dirty="0"/>
              <a:t>VQ-&gt;A</a:t>
            </a:r>
            <a:r>
              <a:rPr kumimoji="1" lang="zh-CN" altLang="en-US" sz="2400" dirty="0"/>
              <a:t>三者间的短路径。</a:t>
            </a:r>
          </a:p>
          <a:p>
            <a:r>
              <a:rPr kumimoji="1" lang="zh-CN" altLang="en-US" sz="2400" dirty="0"/>
              <a:t>数据集构造：</a:t>
            </a:r>
            <a:endParaRPr kumimoji="1" lang="en-US" altLang="zh-CN" sz="2400" dirty="0"/>
          </a:p>
          <a:p>
            <a:pPr lvl="1"/>
            <a:r>
              <a:rPr kumimoji="1" lang="en-US" altLang="zh-CN" sz="2000" dirty="0"/>
              <a:t>1.</a:t>
            </a:r>
            <a:r>
              <a:rPr kumimoji="1" lang="zh-CN" altLang="en-US" sz="2000" dirty="0"/>
              <a:t>基于“</a:t>
            </a:r>
            <a:r>
              <a:rPr kumimoji="1" lang="en" altLang="zh-CN" sz="2000" b="1" i="1" dirty="0"/>
              <a:t>V-&gt;A</a:t>
            </a:r>
            <a:r>
              <a:rPr kumimoji="1" lang="zh-CN" altLang="en-US" sz="2000" b="1" i="1" dirty="0"/>
              <a:t>存在短路径</a:t>
            </a:r>
            <a:r>
              <a:rPr kumimoji="1" lang="zh-CN" altLang="en-US" sz="2000" dirty="0"/>
              <a:t>”的假设，构造出</a:t>
            </a:r>
            <a:r>
              <a:rPr kumimoji="1" lang="zh-CN" altLang="en-US" sz="2000" u="sng" dirty="0"/>
              <a:t>令训练集和测试集在同一个</a:t>
            </a:r>
            <a:r>
              <a:rPr kumimoji="1" lang="en-US" altLang="zh-CN" sz="2000" u="sng" dirty="0"/>
              <a:t>object</a:t>
            </a:r>
            <a:r>
              <a:rPr kumimoji="1" lang="zh-CN" altLang="en-US" sz="2000" u="sng" dirty="0"/>
              <a:t>下有不同的答案分布</a:t>
            </a:r>
            <a:r>
              <a:rPr kumimoji="1" lang="zh-CN" altLang="en-US" sz="2000" dirty="0"/>
              <a:t>。同样选取</a:t>
            </a:r>
            <a:r>
              <a:rPr kumimoji="1" lang="en-US" altLang="zh-CN" sz="2000" dirty="0"/>
              <a:t>N</a:t>
            </a:r>
            <a:r>
              <a:rPr kumimoji="1" lang="zh-CN" altLang="en-US" sz="2000" dirty="0"/>
              <a:t>个</a:t>
            </a:r>
            <a:r>
              <a:rPr kumimoji="1" lang="en-US" altLang="zh-CN" sz="2000" dirty="0"/>
              <a:t>object</a:t>
            </a:r>
            <a:r>
              <a:rPr kumimoji="1" lang="zh-CN" altLang="en-US" sz="2000" dirty="0"/>
              <a:t>来覆盖大部分问题。</a:t>
            </a:r>
            <a:endParaRPr kumimoji="1" lang="en-US" altLang="zh-CN" sz="2000" dirty="0"/>
          </a:p>
          <a:p>
            <a:pPr lvl="1"/>
            <a:r>
              <a:rPr kumimoji="1" lang="en-US" altLang="zh-CN" sz="2000" dirty="0"/>
              <a:t>2.</a:t>
            </a:r>
            <a:r>
              <a:rPr kumimoji="1" lang="zh-CN" altLang="en-US" sz="2000" dirty="0"/>
              <a:t>基于“</a:t>
            </a:r>
            <a:r>
              <a:rPr kumimoji="1" lang="en-US" altLang="zh-CN" sz="2000" b="1" i="1" dirty="0"/>
              <a:t>VQ-&gt;A</a:t>
            </a:r>
            <a:r>
              <a:rPr kumimoji="1" lang="zh-CN" altLang="en-US" sz="2000" b="1" i="1" dirty="0"/>
              <a:t>存在短路径</a:t>
            </a:r>
            <a:r>
              <a:rPr kumimoji="1" lang="zh-CN" altLang="en-US" sz="2000" dirty="0"/>
              <a:t>”的假设，构造出</a:t>
            </a:r>
            <a:r>
              <a:rPr kumimoji="1" lang="zh-CN" altLang="en-US" sz="2000" u="sng" dirty="0"/>
              <a:t>令训练集和测试集在同一个“</a:t>
            </a:r>
            <a:r>
              <a:rPr kumimoji="1" lang="en" altLang="zh-CN" sz="2000" u="sng" dirty="0"/>
              <a:t>object-word</a:t>
            </a:r>
            <a:r>
              <a:rPr kumimoji="1" lang="zh-CN" altLang="en-US" sz="2000" u="sng" dirty="0"/>
              <a:t> </a:t>
            </a:r>
            <a:r>
              <a:rPr kumimoji="1" lang="en-US" altLang="zh-CN" sz="2000" u="sng" dirty="0"/>
              <a:t>pair</a:t>
            </a:r>
            <a:r>
              <a:rPr kumimoji="1" lang="en" altLang="zh-CN" sz="2000" u="sng" dirty="0"/>
              <a:t>”</a:t>
            </a:r>
            <a:r>
              <a:rPr kumimoji="1" lang="zh-CN" altLang="en-US" sz="2000" u="sng" dirty="0"/>
              <a:t>搭配有着不同的答案分布。</a:t>
            </a:r>
            <a:r>
              <a:rPr kumimoji="1" lang="zh-CN" altLang="en-US" sz="2000" dirty="0"/>
              <a:t>此处的问题词还是只当成共同的单词。</a:t>
            </a:r>
            <a:endParaRPr kumimoji="1" lang="en-US" altLang="zh-CN" sz="2000" dirty="0"/>
          </a:p>
          <a:p>
            <a:r>
              <a:rPr kumimoji="1" lang="zh-CN" altLang="en-US" sz="2400" dirty="0"/>
              <a:t>模型：同上</a:t>
            </a:r>
            <a:r>
              <a:rPr kumimoji="1" lang="en-US" altLang="zh-CN" sz="2400" dirty="0" err="1"/>
              <a:t>UpDn</a:t>
            </a:r>
            <a:r>
              <a:rPr kumimoji="1" lang="zh-CN" altLang="en-US" sz="2400" dirty="0"/>
              <a:t>，</a:t>
            </a:r>
            <a:r>
              <a:rPr kumimoji="1" lang="en-US" altLang="zh-CN" sz="2400" dirty="0"/>
              <a:t>LXMERT</a:t>
            </a:r>
            <a:r>
              <a:rPr kumimoji="1" lang="zh-CN" altLang="en-US" sz="2400" dirty="0"/>
              <a:t>，</a:t>
            </a:r>
            <a:r>
              <a:rPr kumimoji="1" lang="en-US" altLang="zh-CN" sz="2400" dirty="0"/>
              <a:t>LMH</a:t>
            </a:r>
            <a:r>
              <a:rPr kumimoji="1" lang="zh-CN" altLang="en-US" sz="2400" dirty="0"/>
              <a:t>，</a:t>
            </a:r>
            <a:r>
              <a:rPr kumimoji="1" lang="en-US" altLang="zh-CN" sz="2400" dirty="0"/>
              <a:t>SSL</a:t>
            </a:r>
          </a:p>
          <a:p>
            <a:r>
              <a:rPr kumimoji="1" lang="zh-CN" altLang="en-US" sz="2400" dirty="0"/>
              <a:t>预期实验结果和结论：</a:t>
            </a:r>
            <a:endParaRPr kumimoji="1" lang="en-US" altLang="zh-CN" sz="2400" dirty="0"/>
          </a:p>
          <a:p>
            <a:pPr lvl="1"/>
            <a:r>
              <a:rPr kumimoji="1" lang="zh-CN" altLang="en-US" sz="2000" dirty="0"/>
              <a:t>模型在这两个数据集上的表现要比在</a:t>
            </a:r>
            <a:r>
              <a:rPr kumimoji="1" lang="en-US" altLang="zh-CN" sz="2000" dirty="0"/>
              <a:t>IID</a:t>
            </a:r>
            <a:r>
              <a:rPr kumimoji="1" lang="zh-CN" altLang="en-US" sz="2000" dirty="0"/>
              <a:t>上差很多，说明存在这些短路径。</a:t>
            </a:r>
            <a:endParaRPr kumimoji="1" lang="en-US" altLang="zh-CN" sz="2000" dirty="0"/>
          </a:p>
          <a:p>
            <a:pPr lvl="1"/>
            <a:r>
              <a:rPr kumimoji="1" lang="zh-CN" altLang="en-US" sz="2000" dirty="0"/>
              <a:t>这里最好要给出</a:t>
            </a:r>
            <a:r>
              <a:rPr kumimoji="1" lang="en-US" altLang="zh-CN" sz="2000" dirty="0"/>
              <a:t>case</a:t>
            </a:r>
            <a:r>
              <a:rPr kumimoji="1" lang="zh-CN" altLang="en-US" sz="2000" dirty="0"/>
              <a:t> </a:t>
            </a:r>
            <a:r>
              <a:rPr kumimoji="1" lang="en-US" altLang="zh-CN" sz="2000" dirty="0"/>
              <a:t>study</a:t>
            </a:r>
            <a:r>
              <a:rPr kumimoji="1" lang="zh-CN" altLang="en-US" sz="2000" dirty="0"/>
              <a:t>。</a:t>
            </a:r>
            <a:endParaRPr kumimoji="1" lang="en-US" altLang="zh-CN" sz="2000" dirty="0"/>
          </a:p>
          <a:p>
            <a:pPr lvl="1"/>
            <a:endParaRPr kumimoji="1" lang="en-US" altLang="zh-CN" sz="2000" dirty="0"/>
          </a:p>
        </p:txBody>
      </p:sp>
    </p:spTree>
    <p:extLst>
      <p:ext uri="{BB962C8B-B14F-4D97-AF65-F5344CB8AC3E}">
        <p14:creationId xmlns:p14="http://schemas.microsoft.com/office/powerpoint/2010/main" val="3624065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5E0A7F-AF84-A743-AF73-86ED1AE679C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4932DB2-B50A-5F46-8723-757D140CB4BE}"/>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4140703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CC614-879C-2441-8AB4-9AFB7E43312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A9D9843-24A6-CB45-A7BC-4326C332B43F}"/>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4190598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10574C-5C03-294C-B558-1592E3B2E5E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E62A267-EE1B-864C-8BC2-B6B76D6DD635}"/>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767918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F5755F-8633-F94F-ADD9-92958FF579D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655FE85-1A3B-C745-B368-75A47E662E8D}"/>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908812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5133344-96DB-E443-91B8-A768BAB96C9B}"/>
              </a:ext>
            </a:extLst>
          </p:cNvPr>
          <p:cNvPicPr>
            <a:picLocks noChangeAspect="1"/>
          </p:cNvPicPr>
          <p:nvPr/>
        </p:nvPicPr>
        <p:blipFill>
          <a:blip r:embed="rId2"/>
          <a:stretch>
            <a:fillRect/>
          </a:stretch>
        </p:blipFill>
        <p:spPr>
          <a:xfrm>
            <a:off x="0" y="220582"/>
            <a:ext cx="12192000" cy="4545993"/>
          </a:xfrm>
          <a:prstGeom prst="rect">
            <a:avLst/>
          </a:prstGeom>
        </p:spPr>
      </p:pic>
      <p:sp>
        <p:nvSpPr>
          <p:cNvPr id="5" name="文本框 4">
            <a:extLst>
              <a:ext uri="{FF2B5EF4-FFF2-40B4-BE49-F238E27FC236}">
                <a16:creationId xmlns:a16="http://schemas.microsoft.com/office/drawing/2014/main" id="{2A9D7C5B-CB1A-B947-8301-DFCBC621D281}"/>
              </a:ext>
            </a:extLst>
          </p:cNvPr>
          <p:cNvSpPr txBox="1"/>
          <p:nvPr/>
        </p:nvSpPr>
        <p:spPr>
          <a:xfrm>
            <a:off x="348483" y="5437089"/>
            <a:ext cx="5445722" cy="1200329"/>
          </a:xfrm>
          <a:prstGeom prst="rect">
            <a:avLst/>
          </a:prstGeom>
          <a:noFill/>
        </p:spPr>
        <p:txBody>
          <a:bodyPr wrap="none" rtlCol="0">
            <a:spAutoFit/>
          </a:bodyPr>
          <a:lstStyle/>
          <a:p>
            <a:r>
              <a:rPr kumimoji="1" lang="zh-CN" altLang="en-US" sz="2400" b="1" i="1" dirty="0"/>
              <a:t>发表于： </a:t>
            </a:r>
            <a:r>
              <a:rPr kumimoji="1" lang="en-US" altLang="zh-CN" sz="2400" b="1" i="1" dirty="0"/>
              <a:t>Nature</a:t>
            </a:r>
            <a:r>
              <a:rPr kumimoji="1" lang="zh-CN" altLang="en-US" sz="2400" b="1" i="1" dirty="0"/>
              <a:t> </a:t>
            </a:r>
            <a:r>
              <a:rPr kumimoji="1" lang="en-US" altLang="zh-CN" sz="2400" b="1" i="1" dirty="0"/>
              <a:t>Machine</a:t>
            </a:r>
            <a:r>
              <a:rPr kumimoji="1" lang="zh-CN" altLang="en-US" sz="2400" b="1" i="1" dirty="0"/>
              <a:t> </a:t>
            </a:r>
            <a:r>
              <a:rPr kumimoji="1" lang="en-US" altLang="zh-CN" sz="2400" b="1" i="1" dirty="0"/>
              <a:t>Intelligence</a:t>
            </a:r>
          </a:p>
          <a:p>
            <a:r>
              <a:rPr kumimoji="1" lang="zh-CN" altLang="en-US" sz="2400" b="1" i="1" dirty="0"/>
              <a:t>引用量：</a:t>
            </a:r>
            <a:r>
              <a:rPr kumimoji="1" lang="en-US" altLang="zh-CN" sz="2400" b="1" i="1" dirty="0"/>
              <a:t>205</a:t>
            </a:r>
          </a:p>
          <a:p>
            <a:r>
              <a:rPr kumimoji="1" lang="zh-CN" altLang="en-US" sz="2400" b="1" i="1" dirty="0"/>
              <a:t>年份： </a:t>
            </a:r>
            <a:r>
              <a:rPr kumimoji="1" lang="en-US" altLang="zh-CN" sz="2400" b="1" i="1" dirty="0"/>
              <a:t>2020</a:t>
            </a:r>
            <a:endParaRPr kumimoji="1" lang="zh-CN" altLang="en-US" sz="2400" b="1" i="1" dirty="0"/>
          </a:p>
        </p:txBody>
      </p:sp>
    </p:spTree>
    <p:extLst>
      <p:ext uri="{BB962C8B-B14F-4D97-AF65-F5344CB8AC3E}">
        <p14:creationId xmlns:p14="http://schemas.microsoft.com/office/powerpoint/2010/main" val="2177169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B6F4C2-1639-364F-9825-F8C697F344CC}"/>
              </a:ext>
            </a:extLst>
          </p:cNvPr>
          <p:cNvSpPr>
            <a:spLocks noGrp="1"/>
          </p:cNvSpPr>
          <p:nvPr>
            <p:ph type="title"/>
          </p:nvPr>
        </p:nvSpPr>
        <p:spPr>
          <a:xfrm>
            <a:off x="73572" y="365125"/>
            <a:ext cx="12044856" cy="5373523"/>
          </a:xfrm>
        </p:spPr>
        <p:txBody>
          <a:bodyPr/>
          <a:lstStyle/>
          <a:p>
            <a:pPr>
              <a:lnSpc>
                <a:spcPct val="150000"/>
              </a:lnSpc>
            </a:pPr>
            <a:r>
              <a:rPr kumimoji="1" lang="en-US" altLang="zh-CN" dirty="0"/>
              <a:t>1.</a:t>
            </a:r>
            <a:r>
              <a:rPr kumimoji="1" lang="zh-CN" altLang="en-US" dirty="0"/>
              <a:t> </a:t>
            </a:r>
            <a:r>
              <a:rPr kumimoji="1" lang="en-US" altLang="zh-CN" dirty="0"/>
              <a:t>What is shortcut learning?</a:t>
            </a:r>
            <a:br>
              <a:rPr kumimoji="1" lang="en-US" altLang="zh-CN" dirty="0"/>
            </a:br>
            <a:r>
              <a:rPr kumimoji="1" lang="en-US" altLang="zh-CN" dirty="0"/>
              <a:t>2.</a:t>
            </a:r>
            <a:r>
              <a:rPr kumimoji="1" lang="zh-CN" altLang="en-US" dirty="0"/>
              <a:t> </a:t>
            </a:r>
            <a:r>
              <a:rPr kumimoji="1" lang="en-US" altLang="zh-CN" dirty="0"/>
              <a:t>Where do shortcuts come from?</a:t>
            </a:r>
            <a:br>
              <a:rPr kumimoji="1" lang="en-US" altLang="zh-CN" dirty="0"/>
            </a:br>
            <a:r>
              <a:rPr kumimoji="1" lang="en-US" altLang="zh-CN" dirty="0"/>
              <a:t>3. </a:t>
            </a:r>
            <a:r>
              <a:rPr lang="en" altLang="zh-CN" dirty="0"/>
              <a:t>Diagnosing and understanding shortcut learning</a:t>
            </a:r>
            <a:br>
              <a:rPr lang="en" altLang="zh-CN" dirty="0"/>
            </a:br>
            <a:r>
              <a:rPr lang="en" altLang="zh-CN" dirty="0"/>
              <a:t>4. Beyond shortcut learning</a:t>
            </a:r>
            <a:endParaRPr kumimoji="1" lang="zh-CN" altLang="en-US" dirty="0"/>
          </a:p>
        </p:txBody>
      </p:sp>
    </p:spTree>
    <p:extLst>
      <p:ext uri="{BB962C8B-B14F-4D97-AF65-F5344CB8AC3E}">
        <p14:creationId xmlns:p14="http://schemas.microsoft.com/office/powerpoint/2010/main" val="470448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8378A-3569-B642-9646-8108368EB704}"/>
              </a:ext>
            </a:extLst>
          </p:cNvPr>
          <p:cNvSpPr>
            <a:spLocks noGrp="1"/>
          </p:cNvSpPr>
          <p:nvPr>
            <p:ph type="title"/>
          </p:nvPr>
        </p:nvSpPr>
        <p:spPr/>
        <p:txBody>
          <a:bodyPr/>
          <a:lstStyle/>
          <a:p>
            <a:r>
              <a:rPr kumimoji="1" lang="en-US" altLang="zh-CN" dirty="0"/>
              <a:t>1.</a:t>
            </a:r>
            <a:r>
              <a:rPr kumimoji="1" lang="zh-CN" altLang="en-US" dirty="0"/>
              <a:t> </a:t>
            </a:r>
            <a:r>
              <a:rPr kumimoji="1" lang="en-US" altLang="zh-CN" dirty="0"/>
              <a:t>What is shortcut learning?</a:t>
            </a:r>
            <a:endParaRPr kumimoji="1" lang="zh-CN" altLang="en-US" dirty="0"/>
          </a:p>
        </p:txBody>
      </p:sp>
      <p:sp>
        <p:nvSpPr>
          <p:cNvPr id="3" name="内容占位符 2">
            <a:extLst>
              <a:ext uri="{FF2B5EF4-FFF2-40B4-BE49-F238E27FC236}">
                <a16:creationId xmlns:a16="http://schemas.microsoft.com/office/drawing/2014/main" id="{6DD94FFC-D995-8E41-A3E0-F4BF6E50632B}"/>
              </a:ext>
            </a:extLst>
          </p:cNvPr>
          <p:cNvSpPr>
            <a:spLocks noGrp="1"/>
          </p:cNvSpPr>
          <p:nvPr>
            <p:ph idx="1"/>
          </p:nvPr>
        </p:nvSpPr>
        <p:spPr>
          <a:xfrm>
            <a:off x="838200" y="1825624"/>
            <a:ext cx="10515600" cy="5032376"/>
          </a:xfrm>
        </p:spPr>
        <p:txBody>
          <a:bodyPr>
            <a:normAutofit/>
          </a:bodyPr>
          <a:lstStyle/>
          <a:p>
            <a:r>
              <a:rPr lang="en" altLang="zh-CN" dirty="0"/>
              <a:t>standard benchmarks </a:t>
            </a:r>
            <a:r>
              <a:rPr lang="zh-CN" altLang="en-US" dirty="0"/>
              <a:t>                         （✅）</a:t>
            </a:r>
            <a:endParaRPr lang="en" altLang="zh-CN" dirty="0"/>
          </a:p>
          <a:p>
            <a:r>
              <a:rPr lang="en" altLang="zh-CN" dirty="0"/>
              <a:t>more challenging testing conditions</a:t>
            </a:r>
            <a:r>
              <a:rPr lang="zh-CN" altLang="en-US" dirty="0"/>
              <a:t>    （❌）</a:t>
            </a:r>
            <a:endParaRPr lang="en-US" altLang="zh-CN" dirty="0"/>
          </a:p>
          <a:p>
            <a:endParaRPr lang="en-US" altLang="zh-CN" dirty="0"/>
          </a:p>
          <a:p>
            <a:r>
              <a:rPr lang="en-US" altLang="zh-CN" dirty="0"/>
              <a:t>AI</a:t>
            </a:r>
            <a:r>
              <a:rPr lang="zh-CN" altLang="en-US" dirty="0"/>
              <a:t>          （ ❌ ）</a:t>
            </a:r>
            <a:endParaRPr lang="en-US" altLang="zh-CN" dirty="0"/>
          </a:p>
          <a:p>
            <a:r>
              <a:rPr lang="en-US" altLang="zh-CN" dirty="0"/>
              <a:t>Human</a:t>
            </a:r>
            <a:r>
              <a:rPr lang="zh-CN" altLang="en-US" dirty="0"/>
              <a:t>  （ </a:t>
            </a:r>
            <a:r>
              <a:rPr lang="en-US" altLang="zh-CN" sz="3200" dirty="0"/>
              <a:t>❓</a:t>
            </a:r>
            <a:r>
              <a:rPr lang="zh-CN" altLang="en-US" dirty="0"/>
              <a:t>）</a:t>
            </a:r>
            <a:endParaRPr lang="en-US" altLang="zh-CN" dirty="0"/>
          </a:p>
        </p:txBody>
      </p:sp>
      <p:cxnSp>
        <p:nvCxnSpPr>
          <p:cNvPr id="5" name="直线连接符 4">
            <a:extLst>
              <a:ext uri="{FF2B5EF4-FFF2-40B4-BE49-F238E27FC236}">
                <a16:creationId xmlns:a16="http://schemas.microsoft.com/office/drawing/2014/main" id="{3E8902BA-BF7C-E34C-90AB-C437FFFB0D56}"/>
              </a:ext>
            </a:extLst>
          </p:cNvPr>
          <p:cNvCxnSpPr/>
          <p:nvPr/>
        </p:nvCxnSpPr>
        <p:spPr>
          <a:xfrm>
            <a:off x="536028" y="3079531"/>
            <a:ext cx="108177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878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8378A-3569-B642-9646-8108368EB704}"/>
              </a:ext>
            </a:extLst>
          </p:cNvPr>
          <p:cNvSpPr>
            <a:spLocks noGrp="1"/>
          </p:cNvSpPr>
          <p:nvPr>
            <p:ph type="title"/>
          </p:nvPr>
        </p:nvSpPr>
        <p:spPr/>
        <p:txBody>
          <a:bodyPr/>
          <a:lstStyle/>
          <a:p>
            <a:r>
              <a:rPr kumimoji="1" lang="en-US" altLang="zh-CN" dirty="0"/>
              <a:t>1.</a:t>
            </a:r>
            <a:r>
              <a:rPr kumimoji="1" lang="zh-CN" altLang="en-US" dirty="0"/>
              <a:t> </a:t>
            </a:r>
            <a:r>
              <a:rPr kumimoji="1" lang="en-US" altLang="zh-CN" dirty="0"/>
              <a:t>What is shortcut learning?</a:t>
            </a:r>
            <a:endParaRPr kumimoji="1" lang="zh-CN" altLang="en-US" dirty="0"/>
          </a:p>
        </p:txBody>
      </p:sp>
      <p:sp>
        <p:nvSpPr>
          <p:cNvPr id="3" name="内容占位符 2">
            <a:extLst>
              <a:ext uri="{FF2B5EF4-FFF2-40B4-BE49-F238E27FC236}">
                <a16:creationId xmlns:a16="http://schemas.microsoft.com/office/drawing/2014/main" id="{6DD94FFC-D995-8E41-A3E0-F4BF6E50632B}"/>
              </a:ext>
            </a:extLst>
          </p:cNvPr>
          <p:cNvSpPr>
            <a:spLocks noGrp="1"/>
          </p:cNvSpPr>
          <p:nvPr>
            <p:ph idx="1"/>
          </p:nvPr>
        </p:nvSpPr>
        <p:spPr>
          <a:xfrm>
            <a:off x="838200" y="1825624"/>
            <a:ext cx="10515600" cy="5032376"/>
          </a:xfrm>
        </p:spPr>
        <p:txBody>
          <a:bodyPr>
            <a:normAutofit/>
          </a:bodyPr>
          <a:lstStyle/>
          <a:p>
            <a:r>
              <a:rPr lang="en" altLang="zh-CN" dirty="0"/>
              <a:t>standard benchmarks </a:t>
            </a:r>
            <a:r>
              <a:rPr lang="zh-CN" altLang="en-US" dirty="0"/>
              <a:t>                         （✅）</a:t>
            </a:r>
            <a:endParaRPr lang="en" altLang="zh-CN" dirty="0"/>
          </a:p>
          <a:p>
            <a:r>
              <a:rPr lang="en" altLang="zh-CN" dirty="0"/>
              <a:t>more challenging testing conditions</a:t>
            </a:r>
            <a:r>
              <a:rPr lang="zh-CN" altLang="en-US" dirty="0"/>
              <a:t>    （❌）</a:t>
            </a:r>
            <a:endParaRPr lang="en-US" altLang="zh-CN" dirty="0"/>
          </a:p>
          <a:p>
            <a:endParaRPr lang="en-US" altLang="zh-CN" dirty="0"/>
          </a:p>
          <a:p>
            <a:r>
              <a:rPr lang="en-US" altLang="zh-CN" dirty="0"/>
              <a:t>AI</a:t>
            </a:r>
            <a:r>
              <a:rPr lang="zh-CN" altLang="en-US" dirty="0"/>
              <a:t>          （ ❌ ）</a:t>
            </a:r>
            <a:endParaRPr lang="en-US" altLang="zh-CN" dirty="0"/>
          </a:p>
          <a:p>
            <a:r>
              <a:rPr lang="en-US" altLang="zh-CN" dirty="0"/>
              <a:t>Human</a:t>
            </a:r>
            <a:r>
              <a:rPr lang="zh-CN" altLang="en-US" dirty="0"/>
              <a:t>  （ </a:t>
            </a:r>
            <a:r>
              <a:rPr lang="en-US" altLang="zh-CN" sz="3200" dirty="0"/>
              <a:t>❓</a:t>
            </a:r>
            <a:r>
              <a:rPr lang="zh-CN" altLang="en-US" dirty="0"/>
              <a:t>）</a:t>
            </a:r>
            <a:endParaRPr lang="en-US" altLang="zh-CN" dirty="0"/>
          </a:p>
          <a:p>
            <a:r>
              <a:rPr kumimoji="1" lang="zh-CN" altLang="en-US" dirty="0"/>
              <a:t>出现的场景：</a:t>
            </a:r>
            <a:endParaRPr kumimoji="1" lang="en-US" altLang="zh-CN" dirty="0"/>
          </a:p>
          <a:p>
            <a:pPr lvl="1">
              <a:lnSpc>
                <a:spcPct val="110000"/>
              </a:lnSpc>
            </a:pPr>
            <a:r>
              <a:rPr lang="en" altLang="zh-CN" sz="2800" dirty="0"/>
              <a:t>Comparative</a:t>
            </a:r>
            <a:r>
              <a:rPr lang="zh-CN" altLang="en-US" sz="2800" dirty="0"/>
              <a:t> </a:t>
            </a:r>
            <a:r>
              <a:rPr lang="en" altLang="zh-CN" sz="2800" dirty="0"/>
              <a:t>Psychology</a:t>
            </a:r>
            <a:r>
              <a:rPr lang="zh-CN" altLang="en-US" sz="2800" dirty="0"/>
              <a:t> （</a:t>
            </a:r>
            <a:r>
              <a:rPr lang="en" altLang="zh-CN" sz="2800" b="1" dirty="0"/>
              <a:t>unintended</a:t>
            </a:r>
            <a:r>
              <a:rPr lang="en" altLang="zh-CN" sz="2800" dirty="0"/>
              <a:t> cue learning</a:t>
            </a:r>
            <a:r>
              <a:rPr lang="zh-CN" altLang="en-US" sz="2800" dirty="0"/>
              <a:t>）</a:t>
            </a:r>
            <a:endParaRPr lang="en" altLang="zh-CN" sz="2800" dirty="0"/>
          </a:p>
          <a:p>
            <a:pPr lvl="1">
              <a:lnSpc>
                <a:spcPct val="110000"/>
              </a:lnSpc>
            </a:pPr>
            <a:r>
              <a:rPr lang="en" altLang="zh-CN" sz="2800" dirty="0"/>
              <a:t>Education </a:t>
            </a:r>
            <a:r>
              <a:rPr lang="zh-CN" altLang="en-US" sz="2800" dirty="0"/>
              <a:t> （</a:t>
            </a:r>
            <a:r>
              <a:rPr lang="en" altLang="zh-CN" sz="2800" dirty="0"/>
              <a:t>surface learning</a:t>
            </a:r>
            <a:r>
              <a:rPr lang="zh-CN" altLang="en-US" sz="2800" dirty="0"/>
              <a:t>）</a:t>
            </a:r>
            <a:r>
              <a:rPr lang="en-US" altLang="zh-CN" sz="2000" dirty="0"/>
              <a:t>e.g. </a:t>
            </a:r>
            <a:r>
              <a:rPr lang="en-US" altLang="zh-CN" sz="2000" i="1" u="sng" dirty="0"/>
              <a:t>Alice</a:t>
            </a:r>
            <a:r>
              <a:rPr lang="zh-CN" altLang="en-US" sz="2000" i="1" u="sng" dirty="0"/>
              <a:t> </a:t>
            </a:r>
            <a:r>
              <a:rPr lang="en-US" altLang="zh-CN" sz="2000" i="1" u="sng" dirty="0"/>
              <a:t>loves</a:t>
            </a:r>
            <a:r>
              <a:rPr lang="zh-CN" altLang="en-US" sz="2000" i="1" u="sng" dirty="0"/>
              <a:t> </a:t>
            </a:r>
            <a:r>
              <a:rPr lang="en-US" altLang="zh-CN" sz="2000" i="1" u="sng" dirty="0"/>
              <a:t>history.</a:t>
            </a:r>
            <a:endParaRPr lang="en" altLang="zh-CN" sz="2000" i="1" u="sng" dirty="0"/>
          </a:p>
          <a:p>
            <a:pPr lvl="1">
              <a:lnSpc>
                <a:spcPct val="110000"/>
              </a:lnSpc>
            </a:pPr>
            <a:r>
              <a:rPr lang="en" altLang="zh-CN" sz="2800" dirty="0"/>
              <a:t>Linguistics</a:t>
            </a:r>
            <a:r>
              <a:rPr lang="zh-CN" altLang="en-US" sz="2800" dirty="0"/>
              <a:t>      （</a:t>
            </a:r>
            <a:r>
              <a:rPr lang="en-US" altLang="zh-CN" sz="2800" dirty="0"/>
              <a:t>Principle</a:t>
            </a:r>
            <a:r>
              <a:rPr lang="zh-CN" altLang="en-US" sz="2800" dirty="0"/>
              <a:t> </a:t>
            </a:r>
            <a:r>
              <a:rPr lang="en-US" altLang="zh-CN" sz="2800" dirty="0"/>
              <a:t>of Least Effort</a:t>
            </a:r>
            <a:r>
              <a:rPr lang="zh-CN" altLang="en-US" sz="2800" dirty="0"/>
              <a:t>）</a:t>
            </a:r>
            <a:r>
              <a:rPr lang="en-US" altLang="zh-CN" sz="2000" dirty="0"/>
              <a:t>e.g. </a:t>
            </a:r>
            <a:r>
              <a:rPr lang="en-US" altLang="zh-CN" sz="2000" i="1" u="sng" dirty="0"/>
              <a:t>plane / cupboard</a:t>
            </a:r>
            <a:endParaRPr lang="zh-CN" altLang="en-US" sz="2000" i="1" u="sng" dirty="0"/>
          </a:p>
        </p:txBody>
      </p:sp>
      <p:cxnSp>
        <p:nvCxnSpPr>
          <p:cNvPr id="5" name="直线连接符 4">
            <a:extLst>
              <a:ext uri="{FF2B5EF4-FFF2-40B4-BE49-F238E27FC236}">
                <a16:creationId xmlns:a16="http://schemas.microsoft.com/office/drawing/2014/main" id="{3E8902BA-BF7C-E34C-90AB-C437FFFB0D56}"/>
              </a:ext>
            </a:extLst>
          </p:cNvPr>
          <p:cNvCxnSpPr/>
          <p:nvPr/>
        </p:nvCxnSpPr>
        <p:spPr>
          <a:xfrm>
            <a:off x="536028" y="3079531"/>
            <a:ext cx="108177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335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405089-68DE-A748-ACEB-739D020B54D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C838402-776F-2A4E-B8D6-6CB42EC4AC28}"/>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108692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8378A-3569-B642-9646-8108368EB704}"/>
              </a:ext>
            </a:extLst>
          </p:cNvPr>
          <p:cNvSpPr>
            <a:spLocks noGrp="1"/>
          </p:cNvSpPr>
          <p:nvPr>
            <p:ph type="title"/>
          </p:nvPr>
        </p:nvSpPr>
        <p:spPr/>
        <p:txBody>
          <a:bodyPr/>
          <a:lstStyle/>
          <a:p>
            <a:r>
              <a:rPr kumimoji="1" lang="en-US" altLang="zh-CN" dirty="0"/>
              <a:t>1.</a:t>
            </a:r>
            <a:r>
              <a:rPr kumimoji="1" lang="zh-CN" altLang="en-US" dirty="0"/>
              <a:t> </a:t>
            </a:r>
            <a:r>
              <a:rPr kumimoji="1" lang="en-US" altLang="zh-CN" dirty="0"/>
              <a:t>What is shortcut learning?</a:t>
            </a:r>
            <a:endParaRPr kumimoji="1" lang="zh-CN" altLang="en-US" dirty="0"/>
          </a:p>
        </p:txBody>
      </p:sp>
      <p:sp>
        <p:nvSpPr>
          <p:cNvPr id="3" name="内容占位符 2">
            <a:extLst>
              <a:ext uri="{FF2B5EF4-FFF2-40B4-BE49-F238E27FC236}">
                <a16:creationId xmlns:a16="http://schemas.microsoft.com/office/drawing/2014/main" id="{6DD94FFC-D995-8E41-A3E0-F4BF6E50632B}"/>
              </a:ext>
            </a:extLst>
          </p:cNvPr>
          <p:cNvSpPr>
            <a:spLocks noGrp="1"/>
          </p:cNvSpPr>
          <p:nvPr>
            <p:ph idx="1"/>
          </p:nvPr>
        </p:nvSpPr>
        <p:spPr>
          <a:xfrm>
            <a:off x="838200" y="1825624"/>
            <a:ext cx="10515600" cy="5032376"/>
          </a:xfrm>
        </p:spPr>
        <p:txBody>
          <a:bodyPr>
            <a:normAutofit/>
          </a:bodyPr>
          <a:lstStyle/>
          <a:p>
            <a:r>
              <a:rPr kumimoji="1" lang="en-US" altLang="zh-CN" sz="2800" b="1" dirty="0"/>
              <a:t>Why</a:t>
            </a:r>
            <a:r>
              <a:rPr kumimoji="1" lang="zh-CN" altLang="en-US" sz="2800" b="1" dirty="0"/>
              <a:t> </a:t>
            </a:r>
            <a:r>
              <a:rPr kumimoji="1" lang="en-US" altLang="zh-CN" sz="2800" b="1" dirty="0"/>
              <a:t>Important</a:t>
            </a:r>
            <a:r>
              <a:rPr kumimoji="1" lang="zh-CN" altLang="en-US" sz="2800" b="1" dirty="0"/>
              <a:t>？</a:t>
            </a:r>
            <a:endParaRPr kumimoji="1" lang="en-US" altLang="zh-CN" sz="2800" b="1" dirty="0"/>
          </a:p>
          <a:p>
            <a:endParaRPr kumimoji="1" lang="zh-CN" altLang="en-US" sz="2800" b="1" dirty="0"/>
          </a:p>
        </p:txBody>
      </p:sp>
      <p:pic>
        <p:nvPicPr>
          <p:cNvPr id="4" name="图片 3">
            <a:extLst>
              <a:ext uri="{FF2B5EF4-FFF2-40B4-BE49-F238E27FC236}">
                <a16:creationId xmlns:a16="http://schemas.microsoft.com/office/drawing/2014/main" id="{27EEDEC4-7CE9-A84D-9955-3E3DF43B393F}"/>
              </a:ext>
            </a:extLst>
          </p:cNvPr>
          <p:cNvPicPr>
            <a:picLocks noChangeAspect="1"/>
          </p:cNvPicPr>
          <p:nvPr/>
        </p:nvPicPr>
        <p:blipFill>
          <a:blip r:embed="rId3"/>
          <a:stretch>
            <a:fillRect/>
          </a:stretch>
        </p:blipFill>
        <p:spPr>
          <a:xfrm>
            <a:off x="-279993" y="2515256"/>
            <a:ext cx="12751985" cy="5729841"/>
          </a:xfrm>
          <a:prstGeom prst="rect">
            <a:avLst/>
          </a:prstGeom>
        </p:spPr>
      </p:pic>
      <p:sp>
        <p:nvSpPr>
          <p:cNvPr id="6" name="矩形 5">
            <a:extLst>
              <a:ext uri="{FF2B5EF4-FFF2-40B4-BE49-F238E27FC236}">
                <a16:creationId xmlns:a16="http://schemas.microsoft.com/office/drawing/2014/main" id="{032A1B69-4203-694C-9951-A9943527540A}"/>
              </a:ext>
            </a:extLst>
          </p:cNvPr>
          <p:cNvSpPr/>
          <p:nvPr/>
        </p:nvSpPr>
        <p:spPr>
          <a:xfrm>
            <a:off x="4448432" y="5245443"/>
            <a:ext cx="1075038" cy="2903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A2055FB1-40D1-8548-BDE5-6FA97A4F7894}"/>
              </a:ext>
            </a:extLst>
          </p:cNvPr>
          <p:cNvSpPr/>
          <p:nvPr/>
        </p:nvSpPr>
        <p:spPr>
          <a:xfrm>
            <a:off x="7646772" y="4804719"/>
            <a:ext cx="1075038" cy="2903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58228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8378A-3569-B642-9646-8108368EB704}"/>
              </a:ext>
            </a:extLst>
          </p:cNvPr>
          <p:cNvSpPr>
            <a:spLocks noGrp="1"/>
          </p:cNvSpPr>
          <p:nvPr>
            <p:ph type="title"/>
          </p:nvPr>
        </p:nvSpPr>
        <p:spPr/>
        <p:txBody>
          <a:bodyPr/>
          <a:lstStyle/>
          <a:p>
            <a:r>
              <a:rPr kumimoji="1" lang="en-US" altLang="zh-CN" dirty="0"/>
              <a:t>1.</a:t>
            </a:r>
            <a:r>
              <a:rPr kumimoji="1" lang="zh-CN" altLang="en-US" dirty="0"/>
              <a:t> </a:t>
            </a:r>
            <a:r>
              <a:rPr kumimoji="1" lang="en-US" altLang="zh-CN" dirty="0"/>
              <a:t>What is shortcut learning?</a:t>
            </a:r>
            <a:endParaRPr kumimoji="1" lang="zh-CN" altLang="en-US" dirty="0"/>
          </a:p>
        </p:txBody>
      </p:sp>
      <p:sp>
        <p:nvSpPr>
          <p:cNvPr id="3" name="内容占位符 2">
            <a:extLst>
              <a:ext uri="{FF2B5EF4-FFF2-40B4-BE49-F238E27FC236}">
                <a16:creationId xmlns:a16="http://schemas.microsoft.com/office/drawing/2014/main" id="{6DD94FFC-D995-8E41-A3E0-F4BF6E50632B}"/>
              </a:ext>
            </a:extLst>
          </p:cNvPr>
          <p:cNvSpPr>
            <a:spLocks noGrp="1"/>
          </p:cNvSpPr>
          <p:nvPr>
            <p:ph idx="1"/>
          </p:nvPr>
        </p:nvSpPr>
        <p:spPr>
          <a:xfrm>
            <a:off x="838200" y="1825624"/>
            <a:ext cx="10515600" cy="5032376"/>
          </a:xfrm>
        </p:spPr>
        <p:txBody>
          <a:bodyPr>
            <a:normAutofit/>
          </a:bodyPr>
          <a:lstStyle/>
          <a:p>
            <a:pPr marL="514350" indent="-514350">
              <a:buAutoNum type="arabicPeriod"/>
            </a:pPr>
            <a:r>
              <a:rPr lang="zh-CN" altLang="en-US" dirty="0"/>
              <a:t>存在于各个任务中。除此之外还存在哪些任务中？</a:t>
            </a:r>
            <a:endParaRPr lang="en" altLang="zh-CN" dirty="0"/>
          </a:p>
          <a:p>
            <a:pPr marL="514350" indent="-514350">
              <a:buAutoNum type="arabicPeriod"/>
            </a:pPr>
            <a:r>
              <a:rPr lang="en" altLang="zh-CN" dirty="0"/>
              <a:t>Shortcuts</a:t>
            </a:r>
            <a:r>
              <a:rPr lang="zh-CN" altLang="en-US" dirty="0"/>
              <a:t> 是我们不想要的，那我们想要的是什么？</a:t>
            </a:r>
            <a:endParaRPr lang="en-US" altLang="zh-CN" dirty="0"/>
          </a:p>
          <a:p>
            <a:pPr marL="514350" indent="-514350">
              <a:buAutoNum type="arabicPeriod"/>
            </a:pPr>
            <a:r>
              <a:rPr lang="zh-CN" altLang="en-US" dirty="0"/>
              <a:t>别名？</a:t>
            </a:r>
            <a:endParaRPr lang="en-US" altLang="zh-CN" dirty="0"/>
          </a:p>
          <a:p>
            <a:endParaRPr kumimoji="1" lang="zh-CN" altLang="en-US" sz="2800" b="1" dirty="0"/>
          </a:p>
        </p:txBody>
      </p:sp>
    </p:spTree>
    <p:extLst>
      <p:ext uri="{BB962C8B-B14F-4D97-AF65-F5344CB8AC3E}">
        <p14:creationId xmlns:p14="http://schemas.microsoft.com/office/powerpoint/2010/main" val="3049190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8378A-3569-B642-9646-8108368EB704}"/>
              </a:ext>
            </a:extLst>
          </p:cNvPr>
          <p:cNvSpPr>
            <a:spLocks noGrp="1"/>
          </p:cNvSpPr>
          <p:nvPr>
            <p:ph type="title"/>
          </p:nvPr>
        </p:nvSpPr>
        <p:spPr/>
        <p:txBody>
          <a:bodyPr/>
          <a:lstStyle/>
          <a:p>
            <a:r>
              <a:rPr kumimoji="1" lang="en-US" altLang="zh-CN" dirty="0"/>
              <a:t>1.</a:t>
            </a:r>
            <a:r>
              <a:rPr kumimoji="1" lang="zh-CN" altLang="en-US" dirty="0"/>
              <a:t> </a:t>
            </a:r>
            <a:r>
              <a:rPr kumimoji="1" lang="en-US" altLang="zh-CN" dirty="0"/>
              <a:t>What is shortcut learning?</a:t>
            </a:r>
            <a:endParaRPr kumimoji="1" lang="zh-CN" altLang="en-US" dirty="0"/>
          </a:p>
        </p:txBody>
      </p:sp>
      <p:sp>
        <p:nvSpPr>
          <p:cNvPr id="3" name="内容占位符 2">
            <a:extLst>
              <a:ext uri="{FF2B5EF4-FFF2-40B4-BE49-F238E27FC236}">
                <a16:creationId xmlns:a16="http://schemas.microsoft.com/office/drawing/2014/main" id="{6DD94FFC-D995-8E41-A3E0-F4BF6E50632B}"/>
              </a:ext>
            </a:extLst>
          </p:cNvPr>
          <p:cNvSpPr>
            <a:spLocks noGrp="1"/>
          </p:cNvSpPr>
          <p:nvPr>
            <p:ph idx="1"/>
          </p:nvPr>
        </p:nvSpPr>
        <p:spPr>
          <a:xfrm>
            <a:off x="838200" y="1825624"/>
            <a:ext cx="10515600" cy="5032376"/>
          </a:xfrm>
        </p:spPr>
        <p:txBody>
          <a:bodyPr>
            <a:normAutofit/>
          </a:bodyPr>
          <a:lstStyle/>
          <a:p>
            <a:pPr marL="514350" indent="-514350">
              <a:buAutoNum type="arabicPeriod"/>
            </a:pPr>
            <a:r>
              <a:rPr lang="zh-CN" altLang="en-US" dirty="0"/>
              <a:t>存在于各个任务中。除此之外还存在哪些任务中？</a:t>
            </a:r>
            <a:endParaRPr lang="en" altLang="zh-CN" dirty="0"/>
          </a:p>
          <a:p>
            <a:pPr marL="514350" indent="-514350">
              <a:buAutoNum type="arabicPeriod"/>
            </a:pPr>
            <a:r>
              <a:rPr lang="en" altLang="zh-CN" dirty="0"/>
              <a:t>Shortcuts</a:t>
            </a:r>
            <a:r>
              <a:rPr lang="zh-CN" altLang="en-US" dirty="0"/>
              <a:t> 是我们不想要的，那我们想要的是什么？</a:t>
            </a:r>
            <a:endParaRPr lang="en-US" altLang="zh-CN" dirty="0"/>
          </a:p>
          <a:p>
            <a:pPr marL="457200" lvl="1" indent="0">
              <a:buNone/>
            </a:pPr>
            <a:r>
              <a:rPr lang="en" altLang="zh-CN" sz="3200" b="1" dirty="0"/>
              <a:t>intended solution</a:t>
            </a:r>
            <a:r>
              <a:rPr lang="zh-CN" altLang="en-US" sz="3200" b="1" dirty="0"/>
              <a:t> （预期方案）</a:t>
            </a:r>
            <a:endParaRPr lang="en-US" altLang="zh-CN" sz="3200" b="1" dirty="0"/>
          </a:p>
          <a:p>
            <a:pPr marL="514350" indent="-514350">
              <a:buAutoNum type="arabicPeriod"/>
            </a:pPr>
            <a:r>
              <a:rPr lang="en-US" altLang="zh-CN" dirty="0"/>
              <a:t>Shortcut</a:t>
            </a:r>
            <a:r>
              <a:rPr lang="zh-CN" altLang="en-US" dirty="0"/>
              <a:t>有什么别名吗？</a:t>
            </a:r>
            <a:endParaRPr lang="en-US" altLang="zh-CN" dirty="0"/>
          </a:p>
          <a:p>
            <a:endParaRPr kumimoji="1" lang="zh-CN" altLang="en-US" sz="2800" b="1" dirty="0"/>
          </a:p>
        </p:txBody>
      </p:sp>
    </p:spTree>
    <p:extLst>
      <p:ext uri="{BB962C8B-B14F-4D97-AF65-F5344CB8AC3E}">
        <p14:creationId xmlns:p14="http://schemas.microsoft.com/office/powerpoint/2010/main" val="1592492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8378A-3569-B642-9646-8108368EB704}"/>
              </a:ext>
            </a:extLst>
          </p:cNvPr>
          <p:cNvSpPr>
            <a:spLocks noGrp="1"/>
          </p:cNvSpPr>
          <p:nvPr>
            <p:ph type="title"/>
          </p:nvPr>
        </p:nvSpPr>
        <p:spPr/>
        <p:txBody>
          <a:bodyPr/>
          <a:lstStyle/>
          <a:p>
            <a:r>
              <a:rPr kumimoji="1" lang="en-US" altLang="zh-CN" dirty="0"/>
              <a:t>1.</a:t>
            </a:r>
            <a:r>
              <a:rPr kumimoji="1" lang="zh-CN" altLang="en-US" dirty="0"/>
              <a:t> </a:t>
            </a:r>
            <a:r>
              <a:rPr kumimoji="1" lang="en-US" altLang="zh-CN" dirty="0"/>
              <a:t>What is shortcut learning?</a:t>
            </a:r>
            <a:endParaRPr kumimoji="1" lang="zh-CN" altLang="en-US" dirty="0"/>
          </a:p>
        </p:txBody>
      </p:sp>
      <p:sp>
        <p:nvSpPr>
          <p:cNvPr id="3" name="内容占位符 2">
            <a:extLst>
              <a:ext uri="{FF2B5EF4-FFF2-40B4-BE49-F238E27FC236}">
                <a16:creationId xmlns:a16="http://schemas.microsoft.com/office/drawing/2014/main" id="{6DD94FFC-D995-8E41-A3E0-F4BF6E50632B}"/>
              </a:ext>
            </a:extLst>
          </p:cNvPr>
          <p:cNvSpPr>
            <a:spLocks noGrp="1"/>
          </p:cNvSpPr>
          <p:nvPr>
            <p:ph idx="1"/>
          </p:nvPr>
        </p:nvSpPr>
        <p:spPr>
          <a:xfrm>
            <a:off x="838200" y="1825624"/>
            <a:ext cx="10515600" cy="5032376"/>
          </a:xfrm>
        </p:spPr>
        <p:txBody>
          <a:bodyPr>
            <a:normAutofit/>
          </a:bodyPr>
          <a:lstStyle/>
          <a:p>
            <a:pPr marL="514350" indent="-514350">
              <a:buAutoNum type="arabicPeriod"/>
            </a:pPr>
            <a:r>
              <a:rPr lang="zh-CN" altLang="en-US" dirty="0"/>
              <a:t>存在于各个任务中。除此之外还存在哪些任务中？</a:t>
            </a:r>
            <a:endParaRPr lang="en" altLang="zh-CN" dirty="0"/>
          </a:p>
          <a:p>
            <a:pPr marL="514350" indent="-514350">
              <a:buAutoNum type="arabicPeriod"/>
            </a:pPr>
            <a:r>
              <a:rPr lang="en" altLang="zh-CN" dirty="0"/>
              <a:t>Intended solution</a:t>
            </a:r>
            <a:r>
              <a:rPr lang="zh-CN" altLang="en-US" dirty="0"/>
              <a:t> （预期方案）</a:t>
            </a:r>
            <a:r>
              <a:rPr lang="en-US" altLang="zh-CN" dirty="0">
                <a:sym typeface="Wingdings" pitchFamily="2" charset="2"/>
              </a:rPr>
              <a:t>or</a:t>
            </a:r>
            <a:r>
              <a:rPr lang="zh-CN" altLang="en-US" dirty="0">
                <a:sym typeface="Wingdings" pitchFamily="2" charset="2"/>
              </a:rPr>
              <a:t>  </a:t>
            </a:r>
            <a:r>
              <a:rPr lang="en" altLang="zh-CN" dirty="0"/>
              <a:t>Shortcuts</a:t>
            </a:r>
            <a:r>
              <a:rPr lang="zh-CN" altLang="en-US" dirty="0"/>
              <a:t> </a:t>
            </a:r>
            <a:endParaRPr lang="en-US" altLang="zh-CN" dirty="0"/>
          </a:p>
          <a:p>
            <a:pPr marL="514350" indent="-514350">
              <a:buAutoNum type="arabicPeriod"/>
            </a:pPr>
            <a:r>
              <a:rPr kumimoji="1" lang="en-US" altLang="zh-CN" sz="2800" b="1" dirty="0"/>
              <a:t>Shortcut</a:t>
            </a:r>
            <a:r>
              <a:rPr kumimoji="1" lang="zh-CN" altLang="en-US" sz="2800" b="1" dirty="0"/>
              <a:t>有什么别名吗？</a:t>
            </a:r>
            <a:endParaRPr kumimoji="1" lang="en-US" altLang="zh-CN" sz="2800" b="1" dirty="0"/>
          </a:p>
          <a:p>
            <a:pPr marL="971550" lvl="1" indent="-514350">
              <a:buFont typeface="Arial" panose="020B0604020202020204" pitchFamily="34" charset="0"/>
              <a:buAutoNum type="arabicPeriod"/>
            </a:pPr>
            <a:r>
              <a:rPr lang="en" altLang="zh-CN" i="1" dirty="0"/>
              <a:t>dataset bias </a:t>
            </a:r>
            <a:endParaRPr lang="en" altLang="zh-CN" dirty="0"/>
          </a:p>
          <a:p>
            <a:pPr marL="971550" lvl="1" indent="-514350">
              <a:buAutoNum type="arabicPeriod"/>
            </a:pPr>
            <a:endParaRPr kumimoji="1" lang="en-US" altLang="zh-CN" b="1" dirty="0"/>
          </a:p>
          <a:p>
            <a:endParaRPr kumimoji="1" lang="zh-CN" altLang="en-US" sz="2800" b="1" dirty="0"/>
          </a:p>
        </p:txBody>
      </p:sp>
    </p:spTree>
    <p:extLst>
      <p:ext uri="{BB962C8B-B14F-4D97-AF65-F5344CB8AC3E}">
        <p14:creationId xmlns:p14="http://schemas.microsoft.com/office/powerpoint/2010/main" val="674559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8378A-3569-B642-9646-8108368EB704}"/>
              </a:ext>
            </a:extLst>
          </p:cNvPr>
          <p:cNvSpPr>
            <a:spLocks noGrp="1"/>
          </p:cNvSpPr>
          <p:nvPr>
            <p:ph type="title"/>
          </p:nvPr>
        </p:nvSpPr>
        <p:spPr/>
        <p:txBody>
          <a:bodyPr/>
          <a:lstStyle/>
          <a:p>
            <a:r>
              <a:rPr kumimoji="1" lang="en-US" altLang="zh-CN" dirty="0"/>
              <a:t>1.</a:t>
            </a:r>
            <a:r>
              <a:rPr kumimoji="1" lang="zh-CN" altLang="en-US" dirty="0"/>
              <a:t> </a:t>
            </a:r>
            <a:r>
              <a:rPr kumimoji="1" lang="en-US" altLang="zh-CN" dirty="0"/>
              <a:t>What is shortcut learning?</a:t>
            </a:r>
            <a:endParaRPr kumimoji="1" lang="zh-CN" altLang="en-US" dirty="0"/>
          </a:p>
        </p:txBody>
      </p:sp>
      <p:sp>
        <p:nvSpPr>
          <p:cNvPr id="3" name="内容占位符 2">
            <a:extLst>
              <a:ext uri="{FF2B5EF4-FFF2-40B4-BE49-F238E27FC236}">
                <a16:creationId xmlns:a16="http://schemas.microsoft.com/office/drawing/2014/main" id="{6DD94FFC-D995-8E41-A3E0-F4BF6E50632B}"/>
              </a:ext>
            </a:extLst>
          </p:cNvPr>
          <p:cNvSpPr>
            <a:spLocks noGrp="1"/>
          </p:cNvSpPr>
          <p:nvPr>
            <p:ph idx="1"/>
          </p:nvPr>
        </p:nvSpPr>
        <p:spPr>
          <a:xfrm>
            <a:off x="838200" y="1825624"/>
            <a:ext cx="10515600" cy="5032376"/>
          </a:xfrm>
        </p:spPr>
        <p:txBody>
          <a:bodyPr>
            <a:normAutofit/>
          </a:bodyPr>
          <a:lstStyle/>
          <a:p>
            <a:pPr marL="514350" indent="-514350">
              <a:buAutoNum type="arabicPeriod"/>
            </a:pPr>
            <a:r>
              <a:rPr lang="zh-CN" altLang="en-US" dirty="0"/>
              <a:t>存在于各个任务中。除此之外还存在哪些任务中？</a:t>
            </a:r>
            <a:endParaRPr lang="en" altLang="zh-CN" dirty="0"/>
          </a:p>
          <a:p>
            <a:pPr marL="514350" indent="-514350">
              <a:buAutoNum type="arabicPeriod"/>
            </a:pPr>
            <a:r>
              <a:rPr lang="en" altLang="zh-CN" dirty="0"/>
              <a:t>Intended solution</a:t>
            </a:r>
            <a:r>
              <a:rPr lang="zh-CN" altLang="en-US" dirty="0"/>
              <a:t> （预期方案）</a:t>
            </a:r>
            <a:r>
              <a:rPr lang="en-US" altLang="zh-CN" dirty="0">
                <a:sym typeface="Wingdings" pitchFamily="2" charset="2"/>
              </a:rPr>
              <a:t>or</a:t>
            </a:r>
            <a:r>
              <a:rPr lang="zh-CN" altLang="en-US" dirty="0">
                <a:sym typeface="Wingdings" pitchFamily="2" charset="2"/>
              </a:rPr>
              <a:t>  </a:t>
            </a:r>
            <a:r>
              <a:rPr lang="en" altLang="zh-CN" dirty="0"/>
              <a:t>Shortcuts</a:t>
            </a:r>
            <a:r>
              <a:rPr lang="zh-CN" altLang="en-US" dirty="0"/>
              <a:t> </a:t>
            </a:r>
            <a:endParaRPr lang="en-US" altLang="zh-CN" dirty="0"/>
          </a:p>
          <a:p>
            <a:pPr marL="514350" indent="-514350">
              <a:buFont typeface="Arial" panose="020B0604020202020204" pitchFamily="34" charset="0"/>
              <a:buAutoNum type="arabicPeriod"/>
            </a:pPr>
            <a:r>
              <a:rPr kumimoji="1" lang="en-US" altLang="zh-CN" b="1" dirty="0"/>
              <a:t>Shortcut</a:t>
            </a:r>
            <a:r>
              <a:rPr kumimoji="1" lang="zh-CN" altLang="en-US" b="1" dirty="0"/>
              <a:t>有什么别名吗？</a:t>
            </a:r>
            <a:endParaRPr kumimoji="1" lang="en-US" altLang="zh-CN" sz="2800" b="1" dirty="0"/>
          </a:p>
          <a:p>
            <a:pPr marL="971550" lvl="1" indent="-514350">
              <a:buFont typeface="Arial" panose="020B0604020202020204" pitchFamily="34" charset="0"/>
              <a:buAutoNum type="arabicPeriod"/>
            </a:pPr>
            <a:r>
              <a:rPr lang="en" altLang="zh-CN" i="1" dirty="0"/>
              <a:t>dataset bias </a:t>
            </a:r>
            <a:endParaRPr lang="en" altLang="zh-CN" dirty="0"/>
          </a:p>
          <a:p>
            <a:pPr marL="971550" lvl="1" indent="-514350">
              <a:buAutoNum type="arabicPeriod"/>
            </a:pPr>
            <a:r>
              <a:rPr kumimoji="1" lang="zh-CN" altLang="en-US" b="1" dirty="0"/>
              <a:t>反因果学习</a:t>
            </a:r>
            <a:endParaRPr kumimoji="1" lang="en-US" altLang="zh-CN" b="1" dirty="0"/>
          </a:p>
          <a:p>
            <a:endParaRPr kumimoji="1" lang="zh-CN" altLang="en-US" sz="2800" b="1" dirty="0"/>
          </a:p>
        </p:txBody>
      </p:sp>
    </p:spTree>
    <p:extLst>
      <p:ext uri="{BB962C8B-B14F-4D97-AF65-F5344CB8AC3E}">
        <p14:creationId xmlns:p14="http://schemas.microsoft.com/office/powerpoint/2010/main" val="3660533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8378A-3569-B642-9646-8108368EB704}"/>
              </a:ext>
            </a:extLst>
          </p:cNvPr>
          <p:cNvSpPr>
            <a:spLocks noGrp="1"/>
          </p:cNvSpPr>
          <p:nvPr>
            <p:ph type="title"/>
          </p:nvPr>
        </p:nvSpPr>
        <p:spPr/>
        <p:txBody>
          <a:bodyPr/>
          <a:lstStyle/>
          <a:p>
            <a:r>
              <a:rPr kumimoji="1" lang="en-US" altLang="zh-CN" dirty="0"/>
              <a:t>1.</a:t>
            </a:r>
            <a:r>
              <a:rPr kumimoji="1" lang="zh-CN" altLang="en-US" dirty="0"/>
              <a:t> </a:t>
            </a:r>
            <a:r>
              <a:rPr kumimoji="1" lang="en-US" altLang="zh-CN" dirty="0"/>
              <a:t>What is shortcut learning?</a:t>
            </a:r>
            <a:endParaRPr kumimoji="1" lang="zh-CN" altLang="en-US" dirty="0"/>
          </a:p>
        </p:txBody>
      </p:sp>
      <p:sp>
        <p:nvSpPr>
          <p:cNvPr id="3" name="内容占位符 2">
            <a:extLst>
              <a:ext uri="{FF2B5EF4-FFF2-40B4-BE49-F238E27FC236}">
                <a16:creationId xmlns:a16="http://schemas.microsoft.com/office/drawing/2014/main" id="{6DD94FFC-D995-8E41-A3E0-F4BF6E50632B}"/>
              </a:ext>
            </a:extLst>
          </p:cNvPr>
          <p:cNvSpPr>
            <a:spLocks noGrp="1"/>
          </p:cNvSpPr>
          <p:nvPr>
            <p:ph idx="1"/>
          </p:nvPr>
        </p:nvSpPr>
        <p:spPr>
          <a:xfrm>
            <a:off x="838200" y="1825624"/>
            <a:ext cx="10515600" cy="5032376"/>
          </a:xfrm>
        </p:spPr>
        <p:txBody>
          <a:bodyPr>
            <a:normAutofit/>
          </a:bodyPr>
          <a:lstStyle/>
          <a:p>
            <a:pPr marL="514350" indent="-514350">
              <a:buAutoNum type="arabicPeriod"/>
            </a:pPr>
            <a:r>
              <a:rPr lang="zh-CN" altLang="en-US" dirty="0"/>
              <a:t>存在于各个任务中。除此之外还存在哪些任务中？</a:t>
            </a:r>
            <a:endParaRPr lang="en" altLang="zh-CN" dirty="0"/>
          </a:p>
          <a:p>
            <a:pPr marL="514350" indent="-514350">
              <a:buAutoNum type="arabicPeriod"/>
            </a:pPr>
            <a:r>
              <a:rPr lang="en" altLang="zh-CN" dirty="0"/>
              <a:t>Intended solution</a:t>
            </a:r>
            <a:r>
              <a:rPr lang="zh-CN" altLang="en-US" dirty="0"/>
              <a:t> （预期方案）</a:t>
            </a:r>
            <a:r>
              <a:rPr lang="en-US" altLang="zh-CN" dirty="0">
                <a:sym typeface="Wingdings" pitchFamily="2" charset="2"/>
              </a:rPr>
              <a:t>or</a:t>
            </a:r>
            <a:r>
              <a:rPr lang="zh-CN" altLang="en-US" dirty="0">
                <a:sym typeface="Wingdings" pitchFamily="2" charset="2"/>
              </a:rPr>
              <a:t>  </a:t>
            </a:r>
            <a:r>
              <a:rPr lang="en" altLang="zh-CN" dirty="0"/>
              <a:t>Shortcuts</a:t>
            </a:r>
            <a:r>
              <a:rPr lang="zh-CN" altLang="en-US" dirty="0"/>
              <a:t> </a:t>
            </a:r>
            <a:endParaRPr lang="en-US" altLang="zh-CN" dirty="0"/>
          </a:p>
          <a:p>
            <a:pPr marL="514350" indent="-514350">
              <a:buAutoNum type="arabicPeriod"/>
            </a:pPr>
            <a:r>
              <a:rPr kumimoji="1" lang="en" altLang="zh-CN" b="1" dirty="0"/>
              <a:t>Shortcut</a:t>
            </a:r>
            <a:r>
              <a:rPr kumimoji="1" lang="zh-CN" altLang="en-US" b="1" dirty="0"/>
              <a:t>有什么别名吗？</a:t>
            </a:r>
          </a:p>
          <a:p>
            <a:pPr marL="971550" lvl="1" indent="-514350">
              <a:buFont typeface="Arial" panose="020B0604020202020204" pitchFamily="34" charset="0"/>
              <a:buAutoNum type="arabicPeriod"/>
            </a:pPr>
            <a:r>
              <a:rPr lang="en" altLang="zh-CN" i="1" dirty="0"/>
              <a:t>dataset bias </a:t>
            </a:r>
            <a:endParaRPr lang="en" altLang="zh-CN" dirty="0"/>
          </a:p>
          <a:p>
            <a:pPr marL="971550" lvl="1" indent="-514350">
              <a:buAutoNum type="arabicPeriod"/>
            </a:pPr>
            <a:r>
              <a:rPr lang="en-US" altLang="zh-CN" i="1" dirty="0"/>
              <a:t>Anti-causal</a:t>
            </a:r>
            <a:r>
              <a:rPr lang="zh-CN" altLang="en-US" i="1" dirty="0"/>
              <a:t> </a:t>
            </a:r>
            <a:r>
              <a:rPr lang="en-US" altLang="zh-CN" i="1" dirty="0"/>
              <a:t>learning</a:t>
            </a:r>
            <a:r>
              <a:rPr lang="zh-CN" altLang="en-US" i="1" dirty="0"/>
              <a:t> 反因果学习</a:t>
            </a:r>
            <a:endParaRPr lang="en-US" altLang="zh-CN" i="1" dirty="0"/>
          </a:p>
          <a:p>
            <a:pPr marL="971550" lvl="1" indent="-514350">
              <a:buFont typeface="Arial" panose="020B0604020202020204" pitchFamily="34" charset="0"/>
              <a:buAutoNum type="arabicPeriod"/>
            </a:pPr>
            <a:r>
              <a:rPr lang="en" altLang="zh-CN" i="1" dirty="0"/>
              <a:t>Learning</a:t>
            </a:r>
            <a:r>
              <a:rPr lang="zh-CN" altLang="en-US" i="1" dirty="0"/>
              <a:t> </a:t>
            </a:r>
            <a:r>
              <a:rPr lang="en-US" altLang="zh-CN" i="1" dirty="0"/>
              <a:t>under covariate shift</a:t>
            </a:r>
            <a:r>
              <a:rPr lang="en" altLang="zh-CN" i="1" dirty="0"/>
              <a:t> </a:t>
            </a:r>
          </a:p>
          <a:p>
            <a:pPr marL="971550" lvl="1" indent="-514350">
              <a:buFont typeface="Arial" panose="020B0604020202020204" pitchFamily="34" charset="0"/>
              <a:buAutoNum type="arabicPeriod"/>
            </a:pPr>
            <a:r>
              <a:rPr lang="en" altLang="zh-CN" i="1" dirty="0"/>
              <a:t>Clever</a:t>
            </a:r>
            <a:r>
              <a:rPr lang="zh-CN" altLang="en-US" i="1" dirty="0"/>
              <a:t> </a:t>
            </a:r>
            <a:r>
              <a:rPr lang="en-US" altLang="zh-CN" i="1" dirty="0"/>
              <a:t>Hans</a:t>
            </a:r>
            <a:r>
              <a:rPr lang="zh-CN" altLang="en-US" i="1" dirty="0"/>
              <a:t> </a:t>
            </a:r>
            <a:r>
              <a:rPr lang="en-US" altLang="zh-CN" i="1" dirty="0"/>
              <a:t>effect</a:t>
            </a:r>
          </a:p>
          <a:p>
            <a:pPr marL="971550" lvl="1" indent="-514350">
              <a:buFont typeface="Arial" panose="020B0604020202020204" pitchFamily="34" charset="0"/>
              <a:buAutoNum type="arabicPeriod"/>
            </a:pPr>
            <a:r>
              <a:rPr lang="en-US" altLang="zh-CN" i="1" dirty="0"/>
              <a:t>Tank legend</a:t>
            </a:r>
            <a:endParaRPr lang="en" altLang="zh-CN" dirty="0"/>
          </a:p>
          <a:p>
            <a:pPr marL="971550" lvl="1" indent="-514350">
              <a:buAutoNum type="arabicPeriod"/>
            </a:pPr>
            <a:endParaRPr kumimoji="1" lang="en-US" altLang="zh-CN" b="1" dirty="0"/>
          </a:p>
          <a:p>
            <a:pPr marL="971550" lvl="1" indent="-514350">
              <a:buAutoNum type="arabicPeriod"/>
            </a:pPr>
            <a:endParaRPr kumimoji="1" lang="en-US" altLang="zh-CN" b="1" dirty="0"/>
          </a:p>
          <a:p>
            <a:endParaRPr kumimoji="1" lang="zh-CN" altLang="en-US" sz="2800" b="1" dirty="0"/>
          </a:p>
        </p:txBody>
      </p:sp>
    </p:spTree>
    <p:extLst>
      <p:ext uri="{BB962C8B-B14F-4D97-AF65-F5344CB8AC3E}">
        <p14:creationId xmlns:p14="http://schemas.microsoft.com/office/powerpoint/2010/main" val="2120023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B6FC0B-C829-1843-82BC-E6FF99792DF7}"/>
              </a:ext>
            </a:extLst>
          </p:cNvPr>
          <p:cNvSpPr>
            <a:spLocks noGrp="1"/>
          </p:cNvSpPr>
          <p:nvPr>
            <p:ph type="title"/>
          </p:nvPr>
        </p:nvSpPr>
        <p:spPr/>
        <p:txBody>
          <a:bodyPr/>
          <a:lstStyle/>
          <a:p>
            <a:r>
              <a:rPr kumimoji="1" lang="en-US" altLang="zh-CN" dirty="0"/>
              <a:t>1.</a:t>
            </a:r>
            <a:r>
              <a:rPr kumimoji="1" lang="zh-CN" altLang="en-US" dirty="0"/>
              <a:t> </a:t>
            </a:r>
            <a:r>
              <a:rPr kumimoji="1" lang="en-US" altLang="zh-CN" dirty="0"/>
              <a:t>What is shortcut learning?</a:t>
            </a:r>
            <a:endParaRPr kumimoji="1" lang="zh-CN" altLang="en-US" dirty="0"/>
          </a:p>
        </p:txBody>
      </p:sp>
      <p:pic>
        <p:nvPicPr>
          <p:cNvPr id="4" name="图片 3">
            <a:extLst>
              <a:ext uri="{FF2B5EF4-FFF2-40B4-BE49-F238E27FC236}">
                <a16:creationId xmlns:a16="http://schemas.microsoft.com/office/drawing/2014/main" id="{5EE4ED09-295B-114C-8196-7537F97BFFE1}"/>
              </a:ext>
            </a:extLst>
          </p:cNvPr>
          <p:cNvPicPr>
            <a:picLocks noChangeAspect="1"/>
          </p:cNvPicPr>
          <p:nvPr/>
        </p:nvPicPr>
        <p:blipFill>
          <a:blip r:embed="rId3"/>
          <a:stretch>
            <a:fillRect/>
          </a:stretch>
        </p:blipFill>
        <p:spPr>
          <a:xfrm>
            <a:off x="1198418" y="1506105"/>
            <a:ext cx="9601200" cy="4483100"/>
          </a:xfrm>
          <a:prstGeom prst="rect">
            <a:avLst/>
          </a:prstGeom>
        </p:spPr>
      </p:pic>
      <p:sp>
        <p:nvSpPr>
          <p:cNvPr id="5" name="文本框 4">
            <a:extLst>
              <a:ext uri="{FF2B5EF4-FFF2-40B4-BE49-F238E27FC236}">
                <a16:creationId xmlns:a16="http://schemas.microsoft.com/office/drawing/2014/main" id="{FDD0D2F5-ABAB-F242-B470-DD7D04D6219F}"/>
              </a:ext>
            </a:extLst>
          </p:cNvPr>
          <p:cNvSpPr txBox="1"/>
          <p:nvPr/>
        </p:nvSpPr>
        <p:spPr>
          <a:xfrm>
            <a:off x="3837709" y="5804539"/>
            <a:ext cx="1925527" cy="369332"/>
          </a:xfrm>
          <a:prstGeom prst="rect">
            <a:avLst/>
          </a:prstGeom>
          <a:noFill/>
        </p:spPr>
        <p:txBody>
          <a:bodyPr wrap="none" rtlCol="0">
            <a:spAutoFit/>
          </a:bodyPr>
          <a:lstStyle/>
          <a:p>
            <a:r>
              <a:rPr kumimoji="1" lang="en-US" altLang="zh-CN" dirty="0"/>
              <a:t>Intended</a:t>
            </a:r>
            <a:r>
              <a:rPr kumimoji="1" lang="zh-CN" altLang="en-US" dirty="0"/>
              <a:t> </a:t>
            </a:r>
            <a:r>
              <a:rPr kumimoji="1" lang="en-US" altLang="zh-CN" dirty="0"/>
              <a:t>solution</a:t>
            </a:r>
            <a:endParaRPr kumimoji="1" lang="zh-CN" altLang="en-US" dirty="0"/>
          </a:p>
        </p:txBody>
      </p:sp>
      <p:sp>
        <p:nvSpPr>
          <p:cNvPr id="6" name="文本框 5">
            <a:extLst>
              <a:ext uri="{FF2B5EF4-FFF2-40B4-BE49-F238E27FC236}">
                <a16:creationId xmlns:a16="http://schemas.microsoft.com/office/drawing/2014/main" id="{79CD61EA-F265-9841-871F-1658953A4E1B}"/>
              </a:ext>
            </a:extLst>
          </p:cNvPr>
          <p:cNvSpPr txBox="1"/>
          <p:nvPr/>
        </p:nvSpPr>
        <p:spPr>
          <a:xfrm>
            <a:off x="7689273" y="5804539"/>
            <a:ext cx="1019831" cy="369332"/>
          </a:xfrm>
          <a:prstGeom prst="rect">
            <a:avLst/>
          </a:prstGeom>
          <a:noFill/>
        </p:spPr>
        <p:txBody>
          <a:bodyPr wrap="none" rtlCol="0">
            <a:spAutoFit/>
          </a:bodyPr>
          <a:lstStyle/>
          <a:p>
            <a:r>
              <a:rPr kumimoji="1" lang="en-US" altLang="zh-CN" dirty="0"/>
              <a:t>Shortcut</a:t>
            </a:r>
            <a:endParaRPr kumimoji="1" lang="zh-CN" altLang="en-US" dirty="0"/>
          </a:p>
        </p:txBody>
      </p:sp>
      <p:sp>
        <p:nvSpPr>
          <p:cNvPr id="7" name="文本框 6">
            <a:extLst>
              <a:ext uri="{FF2B5EF4-FFF2-40B4-BE49-F238E27FC236}">
                <a16:creationId xmlns:a16="http://schemas.microsoft.com/office/drawing/2014/main" id="{066DE17A-F966-4744-8E0A-AEB189435B5E}"/>
              </a:ext>
            </a:extLst>
          </p:cNvPr>
          <p:cNvSpPr txBox="1"/>
          <p:nvPr/>
        </p:nvSpPr>
        <p:spPr>
          <a:xfrm>
            <a:off x="5112072" y="6273225"/>
            <a:ext cx="3469219" cy="584775"/>
          </a:xfrm>
          <a:prstGeom prst="rect">
            <a:avLst/>
          </a:prstGeom>
          <a:noFill/>
        </p:spPr>
        <p:txBody>
          <a:bodyPr wrap="none" rtlCol="0">
            <a:spAutoFit/>
          </a:bodyPr>
          <a:lstStyle/>
          <a:p>
            <a:r>
              <a:rPr kumimoji="1" lang="en-US" altLang="zh-CN" dirty="0"/>
              <a:t>Different</a:t>
            </a:r>
            <a:r>
              <a:rPr kumimoji="1" lang="zh-CN" altLang="en-US" dirty="0"/>
              <a:t> </a:t>
            </a:r>
            <a:r>
              <a:rPr kumimoji="1" lang="en-US" altLang="zh-CN" sz="3200" b="1" i="1" u="sng" dirty="0"/>
              <a:t>decision</a:t>
            </a:r>
            <a:r>
              <a:rPr kumimoji="1" lang="zh-CN" altLang="en-US" sz="3200" b="1" i="1" u="sng" dirty="0"/>
              <a:t> </a:t>
            </a:r>
            <a:r>
              <a:rPr kumimoji="1" lang="en-US" altLang="zh-CN" sz="3200" b="1" i="1" u="sng" dirty="0"/>
              <a:t>rule</a:t>
            </a:r>
            <a:endParaRPr kumimoji="1" lang="zh-CN" altLang="en-US" b="1" i="1" u="sng" dirty="0"/>
          </a:p>
        </p:txBody>
      </p:sp>
      <p:sp>
        <p:nvSpPr>
          <p:cNvPr id="8" name="文本框 7">
            <a:extLst>
              <a:ext uri="{FF2B5EF4-FFF2-40B4-BE49-F238E27FC236}">
                <a16:creationId xmlns:a16="http://schemas.microsoft.com/office/drawing/2014/main" id="{14925AED-F5DD-FB4A-B52C-E825E831999B}"/>
              </a:ext>
            </a:extLst>
          </p:cNvPr>
          <p:cNvSpPr txBox="1"/>
          <p:nvPr/>
        </p:nvSpPr>
        <p:spPr>
          <a:xfrm>
            <a:off x="9102436" y="1136773"/>
            <a:ext cx="1439818" cy="369332"/>
          </a:xfrm>
          <a:prstGeom prst="rect">
            <a:avLst/>
          </a:prstGeom>
          <a:noFill/>
        </p:spPr>
        <p:txBody>
          <a:bodyPr wrap="none" rtlCol="0">
            <a:spAutoFit/>
          </a:bodyPr>
          <a:lstStyle/>
          <a:p>
            <a:r>
              <a:rPr kumimoji="1" lang="en-US" altLang="zh-CN" dirty="0"/>
              <a:t>Toy</a:t>
            </a:r>
            <a:r>
              <a:rPr kumimoji="1" lang="zh-CN" altLang="en-US" dirty="0"/>
              <a:t> </a:t>
            </a:r>
            <a:r>
              <a:rPr kumimoji="1" lang="en-US" altLang="zh-CN" dirty="0"/>
              <a:t>example</a:t>
            </a:r>
            <a:endParaRPr kumimoji="1" lang="zh-CN" altLang="en-US" dirty="0"/>
          </a:p>
        </p:txBody>
      </p:sp>
      <p:cxnSp>
        <p:nvCxnSpPr>
          <p:cNvPr id="13" name="直线箭头连接符 12">
            <a:extLst>
              <a:ext uri="{FF2B5EF4-FFF2-40B4-BE49-F238E27FC236}">
                <a16:creationId xmlns:a16="http://schemas.microsoft.com/office/drawing/2014/main" id="{6174819D-749D-1946-B1C6-87253DDDE51C}"/>
              </a:ext>
            </a:extLst>
          </p:cNvPr>
          <p:cNvCxnSpPr/>
          <p:nvPr/>
        </p:nvCxnSpPr>
        <p:spPr>
          <a:xfrm flipV="1">
            <a:off x="7591245" y="2415396"/>
            <a:ext cx="543464" cy="23463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直线箭头连接符 13">
            <a:extLst>
              <a:ext uri="{FF2B5EF4-FFF2-40B4-BE49-F238E27FC236}">
                <a16:creationId xmlns:a16="http://schemas.microsoft.com/office/drawing/2014/main" id="{DD48AD02-F0E0-0B4E-A793-EB92E188F668}"/>
              </a:ext>
            </a:extLst>
          </p:cNvPr>
          <p:cNvCxnSpPr>
            <a:cxnSpLocks/>
          </p:cNvCxnSpPr>
          <p:nvPr/>
        </p:nvCxnSpPr>
        <p:spPr>
          <a:xfrm flipV="1">
            <a:off x="8298611" y="2352137"/>
            <a:ext cx="1444378" cy="24096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直线箭头连接符 15">
            <a:extLst>
              <a:ext uri="{FF2B5EF4-FFF2-40B4-BE49-F238E27FC236}">
                <a16:creationId xmlns:a16="http://schemas.microsoft.com/office/drawing/2014/main" id="{CB411B77-2603-6340-9926-C1366C283D38}"/>
              </a:ext>
            </a:extLst>
          </p:cNvPr>
          <p:cNvCxnSpPr>
            <a:cxnSpLocks/>
          </p:cNvCxnSpPr>
          <p:nvPr/>
        </p:nvCxnSpPr>
        <p:spPr>
          <a:xfrm flipH="1" flipV="1">
            <a:off x="3837709" y="2415396"/>
            <a:ext cx="5183091" cy="23780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直线箭头连接符 17">
            <a:extLst>
              <a:ext uri="{FF2B5EF4-FFF2-40B4-BE49-F238E27FC236}">
                <a16:creationId xmlns:a16="http://schemas.microsoft.com/office/drawing/2014/main" id="{F7A37E57-EDC1-0C40-9918-380BA0CBB091}"/>
              </a:ext>
            </a:extLst>
          </p:cNvPr>
          <p:cNvCxnSpPr>
            <a:cxnSpLocks/>
          </p:cNvCxnSpPr>
          <p:nvPr/>
        </p:nvCxnSpPr>
        <p:spPr>
          <a:xfrm flipH="1" flipV="1">
            <a:off x="5999019" y="2415396"/>
            <a:ext cx="3823326" cy="23463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05426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B6FC0B-C829-1843-82BC-E6FF99792DF7}"/>
              </a:ext>
            </a:extLst>
          </p:cNvPr>
          <p:cNvSpPr>
            <a:spLocks noGrp="1"/>
          </p:cNvSpPr>
          <p:nvPr>
            <p:ph type="title"/>
          </p:nvPr>
        </p:nvSpPr>
        <p:spPr/>
        <p:txBody>
          <a:bodyPr/>
          <a:lstStyle/>
          <a:p>
            <a:r>
              <a:rPr kumimoji="1" lang="en-US" altLang="zh-CN" dirty="0"/>
              <a:t>1.</a:t>
            </a:r>
            <a:r>
              <a:rPr kumimoji="1" lang="zh-CN" altLang="en-US" dirty="0"/>
              <a:t> </a:t>
            </a:r>
            <a:r>
              <a:rPr kumimoji="1" lang="en-US" altLang="zh-CN" dirty="0"/>
              <a:t>What is shortcut learning?</a:t>
            </a:r>
            <a:endParaRPr kumimoji="1" lang="zh-CN" altLang="en-US" dirty="0"/>
          </a:p>
        </p:txBody>
      </p:sp>
      <p:sp>
        <p:nvSpPr>
          <p:cNvPr id="3" name="文本框 2">
            <a:extLst>
              <a:ext uri="{FF2B5EF4-FFF2-40B4-BE49-F238E27FC236}">
                <a16:creationId xmlns:a16="http://schemas.microsoft.com/office/drawing/2014/main" id="{5967A7CC-71BC-C146-AEF2-EF150CC443E2}"/>
              </a:ext>
            </a:extLst>
          </p:cNvPr>
          <p:cNvSpPr txBox="1"/>
          <p:nvPr/>
        </p:nvSpPr>
        <p:spPr>
          <a:xfrm>
            <a:off x="838200" y="1690688"/>
            <a:ext cx="10144124" cy="646331"/>
          </a:xfrm>
          <a:prstGeom prst="rect">
            <a:avLst/>
          </a:prstGeom>
          <a:noFill/>
        </p:spPr>
        <p:txBody>
          <a:bodyPr wrap="none" rtlCol="0">
            <a:spAutoFit/>
          </a:bodyPr>
          <a:lstStyle/>
          <a:p>
            <a:r>
              <a:rPr kumimoji="1" lang="en" altLang="zh-CN" sz="3600" b="1" i="1" u="sng" dirty="0"/>
              <a:t>Shortcuts defined: a taxonomy of decision rules</a:t>
            </a:r>
            <a:endParaRPr kumimoji="1" lang="zh-CN" altLang="en-US" sz="3600" b="1" i="1" u="sng" dirty="0"/>
          </a:p>
        </p:txBody>
      </p:sp>
      <p:sp>
        <p:nvSpPr>
          <p:cNvPr id="8" name="文本框 7">
            <a:extLst>
              <a:ext uri="{FF2B5EF4-FFF2-40B4-BE49-F238E27FC236}">
                <a16:creationId xmlns:a16="http://schemas.microsoft.com/office/drawing/2014/main" id="{220EA9F3-D864-814B-836A-586A807516FF}"/>
              </a:ext>
            </a:extLst>
          </p:cNvPr>
          <p:cNvSpPr txBox="1"/>
          <p:nvPr/>
        </p:nvSpPr>
        <p:spPr>
          <a:xfrm>
            <a:off x="720437" y="2782669"/>
            <a:ext cx="9437199" cy="3539430"/>
          </a:xfrm>
          <a:prstGeom prst="rect">
            <a:avLst/>
          </a:prstGeom>
          <a:noFill/>
        </p:spPr>
        <p:txBody>
          <a:bodyPr wrap="none" rtlCol="0">
            <a:spAutoFit/>
          </a:bodyPr>
          <a:lstStyle/>
          <a:p>
            <a:r>
              <a:rPr kumimoji="1" lang="zh-CN" altLang="en-US" sz="2800" b="1" dirty="0">
                <a:highlight>
                  <a:srgbClr val="C0C0C0"/>
                </a:highlight>
              </a:rPr>
              <a:t>（</a:t>
            </a:r>
            <a:r>
              <a:rPr kumimoji="1" lang="en-US" altLang="zh-CN" sz="2800" b="1" dirty="0">
                <a:highlight>
                  <a:srgbClr val="C0C0C0"/>
                </a:highlight>
              </a:rPr>
              <a:t>1</a:t>
            </a:r>
            <a:r>
              <a:rPr kumimoji="1" lang="zh-CN" altLang="en-US" sz="2800" b="1" dirty="0">
                <a:highlight>
                  <a:srgbClr val="C0C0C0"/>
                </a:highlight>
              </a:rPr>
              <a:t>）</a:t>
            </a:r>
            <a:r>
              <a:rPr lang="en" altLang="zh-CN" sz="2800" b="1" dirty="0">
                <a:highlight>
                  <a:srgbClr val="C0C0C0"/>
                </a:highlight>
              </a:rPr>
              <a:t>all possible decision rules, including non-solutions </a:t>
            </a:r>
          </a:p>
          <a:p>
            <a:endParaRPr kumimoji="1" lang="en-US" altLang="zh-CN" sz="2800" b="1" dirty="0">
              <a:highlight>
                <a:srgbClr val="C0C0C0"/>
              </a:highlight>
            </a:endParaRPr>
          </a:p>
          <a:p>
            <a:r>
              <a:rPr kumimoji="1" lang="zh-CN" altLang="en-US" sz="2800" b="1" dirty="0">
                <a:highlight>
                  <a:srgbClr val="808000"/>
                </a:highlight>
              </a:rPr>
              <a:t>（</a:t>
            </a:r>
            <a:r>
              <a:rPr kumimoji="1" lang="en-US" altLang="zh-CN" sz="2800" b="1" dirty="0">
                <a:highlight>
                  <a:srgbClr val="808000"/>
                </a:highlight>
              </a:rPr>
              <a:t>2</a:t>
            </a:r>
            <a:r>
              <a:rPr kumimoji="1" lang="zh-CN" altLang="en-US" sz="2800" b="1" dirty="0">
                <a:highlight>
                  <a:srgbClr val="808000"/>
                </a:highlight>
              </a:rPr>
              <a:t>）</a:t>
            </a:r>
            <a:r>
              <a:rPr lang="en" altLang="zh-CN" sz="2800" b="1" dirty="0">
                <a:highlight>
                  <a:srgbClr val="808000"/>
                </a:highlight>
              </a:rPr>
              <a:t>training solutions, including overfitting solutions</a:t>
            </a:r>
            <a:r>
              <a:rPr lang="en" altLang="zh-CN" sz="2400" b="1" dirty="0">
                <a:highlight>
                  <a:srgbClr val="808000"/>
                </a:highlight>
              </a:rPr>
              <a:t> </a:t>
            </a:r>
            <a:endParaRPr lang="en" altLang="zh-CN" sz="2800" b="1" dirty="0">
              <a:highlight>
                <a:srgbClr val="808000"/>
              </a:highlight>
            </a:endParaRPr>
          </a:p>
          <a:p>
            <a:endParaRPr kumimoji="1" lang="en-US" altLang="zh-CN" sz="2800" b="1" dirty="0">
              <a:highlight>
                <a:srgbClr val="C0C0C0"/>
              </a:highlight>
            </a:endParaRPr>
          </a:p>
          <a:p>
            <a:r>
              <a:rPr kumimoji="1" lang="zh-CN" altLang="en-US" sz="2800" b="1" dirty="0">
                <a:highlight>
                  <a:srgbClr val="008080"/>
                </a:highlight>
              </a:rPr>
              <a:t>（</a:t>
            </a:r>
            <a:r>
              <a:rPr kumimoji="1" lang="en-US" altLang="zh-CN" sz="2800" b="1" dirty="0">
                <a:highlight>
                  <a:srgbClr val="008080"/>
                </a:highlight>
              </a:rPr>
              <a:t>3</a:t>
            </a:r>
            <a:r>
              <a:rPr kumimoji="1" lang="zh-CN" altLang="en-US" sz="2800" b="1" dirty="0">
                <a:highlight>
                  <a:srgbClr val="008080"/>
                </a:highlight>
              </a:rPr>
              <a:t>）</a:t>
            </a:r>
            <a:r>
              <a:rPr lang="en" altLang="zh-CN" sz="2800" b="1" dirty="0" err="1">
                <a:highlight>
                  <a:srgbClr val="008080"/>
                </a:highlight>
              </a:rPr>
              <a:t>i.i.d</a:t>
            </a:r>
            <a:r>
              <a:rPr lang="en" altLang="zh-CN" sz="2800" b="1" dirty="0">
                <a:highlight>
                  <a:srgbClr val="008080"/>
                </a:highlight>
              </a:rPr>
              <a:t>. test solutions, including shortcuts </a:t>
            </a:r>
          </a:p>
          <a:p>
            <a:endParaRPr kumimoji="1" lang="en-US" altLang="zh-CN" sz="2800" b="1" dirty="0">
              <a:highlight>
                <a:srgbClr val="FF0000"/>
              </a:highlight>
            </a:endParaRPr>
          </a:p>
          <a:p>
            <a:r>
              <a:rPr kumimoji="1" lang="zh-CN" altLang="en-US" sz="2800" b="1" dirty="0">
                <a:highlight>
                  <a:srgbClr val="FF0000"/>
                </a:highlight>
              </a:rPr>
              <a:t>（</a:t>
            </a:r>
            <a:r>
              <a:rPr kumimoji="1" lang="en-US" altLang="zh-CN" sz="2800" b="1" dirty="0">
                <a:highlight>
                  <a:srgbClr val="FF0000"/>
                </a:highlight>
              </a:rPr>
              <a:t>4</a:t>
            </a:r>
            <a:r>
              <a:rPr kumimoji="1" lang="zh-CN" altLang="en-US" sz="2800" b="1" dirty="0">
                <a:highlight>
                  <a:srgbClr val="FF0000"/>
                </a:highlight>
              </a:rPr>
              <a:t>）</a:t>
            </a:r>
            <a:r>
              <a:rPr lang="en" altLang="zh-CN" sz="3200" b="1" dirty="0">
                <a:highlight>
                  <a:srgbClr val="FF0000"/>
                </a:highlight>
              </a:rPr>
              <a:t>intended</a:t>
            </a:r>
            <a:r>
              <a:rPr lang="en" altLang="zh-CN" sz="2800" b="1" dirty="0">
                <a:highlight>
                  <a:srgbClr val="FF0000"/>
                </a:highlight>
              </a:rPr>
              <a:t> solution </a:t>
            </a:r>
          </a:p>
          <a:p>
            <a:endParaRPr kumimoji="1" lang="zh-CN" altLang="en-US" sz="2000" dirty="0">
              <a:highlight>
                <a:srgbClr val="C0C0C0"/>
              </a:highlight>
            </a:endParaRPr>
          </a:p>
        </p:txBody>
      </p:sp>
    </p:spTree>
    <p:extLst>
      <p:ext uri="{BB962C8B-B14F-4D97-AF65-F5344CB8AC3E}">
        <p14:creationId xmlns:p14="http://schemas.microsoft.com/office/powerpoint/2010/main" val="1771484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B6FC0B-C829-1843-82BC-E6FF99792DF7}"/>
              </a:ext>
            </a:extLst>
          </p:cNvPr>
          <p:cNvSpPr>
            <a:spLocks noGrp="1"/>
          </p:cNvSpPr>
          <p:nvPr>
            <p:ph type="title"/>
          </p:nvPr>
        </p:nvSpPr>
        <p:spPr/>
        <p:txBody>
          <a:bodyPr/>
          <a:lstStyle/>
          <a:p>
            <a:r>
              <a:rPr kumimoji="1" lang="en-US" altLang="zh-CN" dirty="0"/>
              <a:t>1.</a:t>
            </a:r>
            <a:r>
              <a:rPr kumimoji="1" lang="zh-CN" altLang="en-US" dirty="0"/>
              <a:t> </a:t>
            </a:r>
            <a:r>
              <a:rPr kumimoji="1" lang="en-US" altLang="zh-CN" dirty="0"/>
              <a:t>What is shortcut learning?</a:t>
            </a:r>
            <a:endParaRPr kumimoji="1" lang="zh-CN" altLang="en-US" dirty="0"/>
          </a:p>
        </p:txBody>
      </p:sp>
      <p:pic>
        <p:nvPicPr>
          <p:cNvPr id="4" name="图片 3">
            <a:extLst>
              <a:ext uri="{FF2B5EF4-FFF2-40B4-BE49-F238E27FC236}">
                <a16:creationId xmlns:a16="http://schemas.microsoft.com/office/drawing/2014/main" id="{6D6D151F-D2A4-9F46-B275-6A0203908F84}"/>
              </a:ext>
            </a:extLst>
          </p:cNvPr>
          <p:cNvPicPr>
            <a:picLocks noChangeAspect="1"/>
          </p:cNvPicPr>
          <p:nvPr/>
        </p:nvPicPr>
        <p:blipFill>
          <a:blip r:embed="rId3"/>
          <a:stretch>
            <a:fillRect/>
          </a:stretch>
        </p:blipFill>
        <p:spPr>
          <a:xfrm>
            <a:off x="1127645" y="1825336"/>
            <a:ext cx="9936709" cy="3813464"/>
          </a:xfrm>
          <a:prstGeom prst="rect">
            <a:avLst/>
          </a:prstGeom>
        </p:spPr>
      </p:pic>
      <p:sp>
        <p:nvSpPr>
          <p:cNvPr id="5" name="文本框 4">
            <a:extLst>
              <a:ext uri="{FF2B5EF4-FFF2-40B4-BE49-F238E27FC236}">
                <a16:creationId xmlns:a16="http://schemas.microsoft.com/office/drawing/2014/main" id="{62CFE6D0-1552-984D-B84F-D85685CE9611}"/>
              </a:ext>
            </a:extLst>
          </p:cNvPr>
          <p:cNvSpPr txBox="1"/>
          <p:nvPr/>
        </p:nvSpPr>
        <p:spPr>
          <a:xfrm>
            <a:off x="696036" y="5846544"/>
            <a:ext cx="11168442" cy="646331"/>
          </a:xfrm>
          <a:prstGeom prst="rect">
            <a:avLst/>
          </a:prstGeom>
          <a:noFill/>
        </p:spPr>
        <p:txBody>
          <a:bodyPr wrap="none" rtlCol="0">
            <a:spAutoFit/>
          </a:bodyPr>
          <a:lstStyle/>
          <a:p>
            <a:r>
              <a:rPr kumimoji="1" lang="en" altLang="zh-CN" dirty="0"/>
              <a:t>Following this taxonomy, shortcuts are decision rules that perform well on </a:t>
            </a:r>
            <a:r>
              <a:rPr kumimoji="1" lang="en" altLang="zh-CN" dirty="0" err="1"/>
              <a:t>i.i.d</a:t>
            </a:r>
            <a:r>
              <a:rPr kumimoji="1" lang="en" altLang="zh-CN" dirty="0"/>
              <a:t>. test data but fail on </a:t>
            </a:r>
            <a:r>
              <a:rPr kumimoji="1" lang="en" altLang="zh-CN" dirty="0" err="1"/>
              <a:t>o.o.d.</a:t>
            </a:r>
            <a:r>
              <a:rPr kumimoji="1" lang="en" altLang="zh-CN" dirty="0"/>
              <a:t> tests, </a:t>
            </a:r>
          </a:p>
          <a:p>
            <a:r>
              <a:rPr kumimoji="1" lang="en" altLang="zh-CN" dirty="0"/>
              <a:t>revealing a mismatch between intended and learned solution. </a:t>
            </a:r>
            <a:endParaRPr kumimoji="1" lang="zh-CN" altLang="en-US" dirty="0"/>
          </a:p>
        </p:txBody>
      </p:sp>
    </p:spTree>
    <p:extLst>
      <p:ext uri="{BB962C8B-B14F-4D97-AF65-F5344CB8AC3E}">
        <p14:creationId xmlns:p14="http://schemas.microsoft.com/office/powerpoint/2010/main" val="476155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3CDFD-BA8A-7642-86BC-5E5B157A44B3}"/>
              </a:ext>
            </a:extLst>
          </p:cNvPr>
          <p:cNvSpPr>
            <a:spLocks noGrp="1"/>
          </p:cNvSpPr>
          <p:nvPr>
            <p:ph type="title"/>
          </p:nvPr>
        </p:nvSpPr>
        <p:spPr/>
        <p:txBody>
          <a:bodyPr/>
          <a:lstStyle/>
          <a:p>
            <a:r>
              <a:rPr kumimoji="1" lang="en-US" altLang="zh-CN" dirty="0"/>
              <a:t>2.</a:t>
            </a:r>
            <a:r>
              <a:rPr kumimoji="1" lang="zh-CN" altLang="en-US" dirty="0"/>
              <a:t> </a:t>
            </a:r>
            <a:r>
              <a:rPr kumimoji="1" lang="en-US" altLang="zh-CN" dirty="0"/>
              <a:t>Where do shortcuts come from?</a:t>
            </a:r>
            <a:endParaRPr kumimoji="1" lang="zh-CN" altLang="en-US" dirty="0"/>
          </a:p>
        </p:txBody>
      </p:sp>
      <p:sp>
        <p:nvSpPr>
          <p:cNvPr id="3" name="内容占位符 2">
            <a:extLst>
              <a:ext uri="{FF2B5EF4-FFF2-40B4-BE49-F238E27FC236}">
                <a16:creationId xmlns:a16="http://schemas.microsoft.com/office/drawing/2014/main" id="{4C3084C6-A8A8-E642-9AB0-156BD8237E15}"/>
              </a:ext>
            </a:extLst>
          </p:cNvPr>
          <p:cNvSpPr>
            <a:spLocks noGrp="1"/>
          </p:cNvSpPr>
          <p:nvPr>
            <p:ph idx="1"/>
          </p:nvPr>
        </p:nvSpPr>
        <p:spPr/>
        <p:txBody>
          <a:bodyPr>
            <a:normAutofit/>
          </a:bodyPr>
          <a:lstStyle/>
          <a:p>
            <a:r>
              <a:rPr kumimoji="1" lang="zh-CN" altLang="en-US" dirty="0"/>
              <a:t>为了避免</a:t>
            </a:r>
            <a:r>
              <a:rPr kumimoji="1" lang="en-US" altLang="zh-CN" dirty="0"/>
              <a:t>shortcut</a:t>
            </a:r>
            <a:r>
              <a:rPr kumimoji="1" lang="zh-CN" altLang="en-US" dirty="0"/>
              <a:t> </a:t>
            </a:r>
            <a:r>
              <a:rPr kumimoji="1" lang="en-US" altLang="zh-CN" dirty="0"/>
              <a:t>learning</a:t>
            </a:r>
            <a:r>
              <a:rPr kumimoji="1" lang="zh-CN" altLang="en-US" dirty="0"/>
              <a:t>，我们必须知道他来自哪里</a:t>
            </a:r>
            <a:endParaRPr kumimoji="1" lang="en-US" altLang="zh-CN" dirty="0"/>
          </a:p>
          <a:p>
            <a:r>
              <a:rPr kumimoji="1" lang="zh-CN" altLang="en-US" dirty="0"/>
              <a:t>两个</a:t>
            </a:r>
            <a:r>
              <a:rPr kumimoji="1" lang="en-US" altLang="zh-CN" dirty="0"/>
              <a:t>aspects</a:t>
            </a:r>
            <a:r>
              <a:rPr kumimoji="1" lang="zh-CN" altLang="en-US" dirty="0"/>
              <a:t>需要考虑进来：</a:t>
            </a:r>
            <a:endParaRPr kumimoji="1" lang="en-US" altLang="zh-CN" dirty="0"/>
          </a:p>
          <a:p>
            <a:pPr lvl="1"/>
            <a:r>
              <a:rPr kumimoji="1" lang="en-US" altLang="zh-CN" sz="3200" b="1" dirty="0">
                <a:solidFill>
                  <a:srgbClr val="FF0000"/>
                </a:solidFill>
              </a:rPr>
              <a:t>1.</a:t>
            </a:r>
            <a:r>
              <a:rPr kumimoji="1" lang="zh-CN" altLang="en-US" sz="3200" b="1" dirty="0">
                <a:solidFill>
                  <a:srgbClr val="FF0000"/>
                </a:solidFill>
              </a:rPr>
              <a:t> </a:t>
            </a:r>
            <a:r>
              <a:rPr kumimoji="1" lang="en-US" altLang="zh-CN" sz="3200" b="1" dirty="0">
                <a:solidFill>
                  <a:srgbClr val="FF0000"/>
                </a:solidFill>
              </a:rPr>
              <a:t>shortcut</a:t>
            </a:r>
            <a:r>
              <a:rPr kumimoji="1" lang="zh-CN" altLang="en-US" sz="3200" b="1" dirty="0">
                <a:solidFill>
                  <a:srgbClr val="FF0000"/>
                </a:solidFill>
              </a:rPr>
              <a:t> </a:t>
            </a:r>
            <a:r>
              <a:rPr kumimoji="1" lang="en-US" altLang="zh-CN" sz="3200" b="1" dirty="0">
                <a:solidFill>
                  <a:srgbClr val="FF0000"/>
                </a:solidFill>
              </a:rPr>
              <a:t>opportunities/feature</a:t>
            </a:r>
            <a:r>
              <a:rPr kumimoji="1" lang="zh-CN" altLang="en-US" sz="3200" b="1" dirty="0">
                <a:solidFill>
                  <a:srgbClr val="FF0000"/>
                </a:solidFill>
              </a:rPr>
              <a:t> </a:t>
            </a:r>
            <a:r>
              <a:rPr kumimoji="1" lang="en-US" altLang="zh-CN" sz="3200" b="1" dirty="0">
                <a:solidFill>
                  <a:srgbClr val="FF0000"/>
                </a:solidFill>
              </a:rPr>
              <a:t>in</a:t>
            </a:r>
            <a:r>
              <a:rPr kumimoji="1" lang="zh-CN" altLang="en-US" sz="3200" b="1" dirty="0">
                <a:solidFill>
                  <a:srgbClr val="FF0000"/>
                </a:solidFill>
              </a:rPr>
              <a:t> </a:t>
            </a:r>
            <a:r>
              <a:rPr kumimoji="1" lang="en-US" altLang="zh-CN" sz="3200" b="1" dirty="0">
                <a:solidFill>
                  <a:srgbClr val="FF0000"/>
                </a:solidFill>
              </a:rPr>
              <a:t>the data</a:t>
            </a:r>
          </a:p>
          <a:p>
            <a:pPr lvl="2"/>
            <a:r>
              <a:rPr kumimoji="1" lang="en-US" altLang="zh-CN" sz="2800" b="1" dirty="0"/>
              <a:t>i.e.</a:t>
            </a:r>
            <a:r>
              <a:rPr kumimoji="1" lang="zh-CN" altLang="en-US" sz="2800" b="1" dirty="0"/>
              <a:t> </a:t>
            </a:r>
            <a:r>
              <a:rPr kumimoji="1" lang="en-US" altLang="zh-CN" sz="2800" b="1" dirty="0"/>
              <a:t>possibilities for solving a problem differently than intended</a:t>
            </a:r>
          </a:p>
          <a:p>
            <a:pPr lvl="1"/>
            <a:r>
              <a:rPr kumimoji="1" lang="en-US" altLang="zh-CN" sz="3200" b="1" dirty="0">
                <a:solidFill>
                  <a:srgbClr val="FF0000"/>
                </a:solidFill>
              </a:rPr>
              <a:t>2.</a:t>
            </a:r>
            <a:r>
              <a:rPr kumimoji="1" lang="zh-CN" altLang="en-US" sz="3200" b="1" dirty="0">
                <a:solidFill>
                  <a:srgbClr val="FF0000"/>
                </a:solidFill>
              </a:rPr>
              <a:t> </a:t>
            </a:r>
            <a:r>
              <a:rPr kumimoji="1" lang="en-US" altLang="zh-CN" sz="3200" b="1" dirty="0">
                <a:solidFill>
                  <a:srgbClr val="FF0000"/>
                </a:solidFill>
              </a:rPr>
              <a:t>feature combination</a:t>
            </a:r>
          </a:p>
          <a:p>
            <a:pPr lvl="2"/>
            <a:r>
              <a:rPr kumimoji="1" lang="en-US" altLang="zh-CN" sz="2800" b="1" dirty="0"/>
              <a:t>i.e.</a:t>
            </a:r>
            <a:r>
              <a:rPr kumimoji="1" lang="zh-CN" altLang="en-US" sz="2800" b="1" dirty="0"/>
              <a:t> </a:t>
            </a:r>
            <a:r>
              <a:rPr kumimoji="1" lang="en" altLang="zh-CN" sz="2800" b="1" dirty="0"/>
              <a:t>how different features are combined to form a decision rule </a:t>
            </a:r>
            <a:endParaRPr kumimoji="1" lang="en-US" altLang="zh-CN" dirty="0"/>
          </a:p>
          <a:p>
            <a:r>
              <a:rPr kumimoji="1" lang="zh-CN" altLang="en-US" dirty="0"/>
              <a:t>以上两个</a:t>
            </a:r>
            <a:r>
              <a:rPr kumimoji="1" lang="en-US" altLang="zh-CN" dirty="0"/>
              <a:t>aspects</a:t>
            </a:r>
            <a:r>
              <a:rPr kumimoji="1" lang="zh-CN" altLang="en-US" dirty="0"/>
              <a:t>决定了一个模型的泛化能力。</a:t>
            </a:r>
            <a:endParaRPr kumimoji="1" lang="en-US" altLang="zh-CN" dirty="0"/>
          </a:p>
          <a:p>
            <a:pPr lvl="2"/>
            <a:endParaRPr kumimoji="1" lang="zh-CN" altLang="en-US" b="1" dirty="0"/>
          </a:p>
        </p:txBody>
      </p:sp>
    </p:spTree>
    <p:extLst>
      <p:ext uri="{BB962C8B-B14F-4D97-AF65-F5344CB8AC3E}">
        <p14:creationId xmlns:p14="http://schemas.microsoft.com/office/powerpoint/2010/main" val="3978362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181E09-98A1-E74E-A288-9A00F3F3889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9D34029-0B80-3B45-913D-940313519E5E}"/>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325277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3CDFD-BA8A-7642-86BC-5E5B157A44B3}"/>
              </a:ext>
            </a:extLst>
          </p:cNvPr>
          <p:cNvSpPr>
            <a:spLocks noGrp="1"/>
          </p:cNvSpPr>
          <p:nvPr>
            <p:ph type="title"/>
          </p:nvPr>
        </p:nvSpPr>
        <p:spPr/>
        <p:txBody>
          <a:bodyPr/>
          <a:lstStyle/>
          <a:p>
            <a:r>
              <a:rPr kumimoji="1" lang="en-US" altLang="zh-CN" dirty="0"/>
              <a:t>2.</a:t>
            </a:r>
            <a:r>
              <a:rPr kumimoji="1" lang="zh-CN" altLang="en-US" dirty="0"/>
              <a:t> </a:t>
            </a:r>
            <a:r>
              <a:rPr kumimoji="1" lang="en-US" altLang="zh-CN" dirty="0"/>
              <a:t>Where do shortcuts come from?</a:t>
            </a:r>
            <a:endParaRPr kumimoji="1" lang="zh-CN" altLang="en-US" dirty="0"/>
          </a:p>
        </p:txBody>
      </p:sp>
      <p:sp>
        <p:nvSpPr>
          <p:cNvPr id="3" name="内容占位符 2">
            <a:extLst>
              <a:ext uri="{FF2B5EF4-FFF2-40B4-BE49-F238E27FC236}">
                <a16:creationId xmlns:a16="http://schemas.microsoft.com/office/drawing/2014/main" id="{4C3084C6-A8A8-E642-9AB0-156BD8237E15}"/>
              </a:ext>
            </a:extLst>
          </p:cNvPr>
          <p:cNvSpPr>
            <a:spLocks noGrp="1"/>
          </p:cNvSpPr>
          <p:nvPr>
            <p:ph idx="1"/>
          </p:nvPr>
        </p:nvSpPr>
        <p:spPr/>
        <p:txBody>
          <a:bodyPr>
            <a:normAutofit/>
          </a:bodyPr>
          <a:lstStyle/>
          <a:p>
            <a:pPr lvl="1"/>
            <a:r>
              <a:rPr kumimoji="1" lang="en-US" altLang="zh-CN" sz="3200" b="1" dirty="0">
                <a:solidFill>
                  <a:srgbClr val="FF0000"/>
                </a:solidFill>
              </a:rPr>
              <a:t>1.</a:t>
            </a:r>
            <a:r>
              <a:rPr kumimoji="1" lang="zh-CN" altLang="en-US" sz="3200" b="1" dirty="0">
                <a:solidFill>
                  <a:srgbClr val="FF0000"/>
                </a:solidFill>
              </a:rPr>
              <a:t> </a:t>
            </a:r>
            <a:r>
              <a:rPr kumimoji="1" lang="en-US" altLang="zh-CN" sz="3200" b="1" dirty="0">
                <a:solidFill>
                  <a:srgbClr val="FF0000"/>
                </a:solidFill>
              </a:rPr>
              <a:t>shortcut</a:t>
            </a:r>
            <a:r>
              <a:rPr kumimoji="1" lang="zh-CN" altLang="en-US" sz="3200" b="1" dirty="0">
                <a:solidFill>
                  <a:srgbClr val="FF0000"/>
                </a:solidFill>
              </a:rPr>
              <a:t> </a:t>
            </a:r>
            <a:r>
              <a:rPr kumimoji="1" lang="en-US" altLang="zh-CN" sz="3200" b="1" dirty="0">
                <a:solidFill>
                  <a:srgbClr val="FF0000"/>
                </a:solidFill>
              </a:rPr>
              <a:t>opportunities/feature</a:t>
            </a:r>
            <a:r>
              <a:rPr kumimoji="1" lang="zh-CN" altLang="en-US" sz="3200" b="1" dirty="0">
                <a:solidFill>
                  <a:srgbClr val="FF0000"/>
                </a:solidFill>
              </a:rPr>
              <a:t> </a:t>
            </a:r>
            <a:r>
              <a:rPr kumimoji="1" lang="en-US" altLang="zh-CN" sz="3200" b="1" dirty="0">
                <a:solidFill>
                  <a:srgbClr val="FF0000"/>
                </a:solidFill>
              </a:rPr>
              <a:t>in</a:t>
            </a:r>
            <a:r>
              <a:rPr kumimoji="1" lang="zh-CN" altLang="en-US" sz="3200" b="1" dirty="0">
                <a:solidFill>
                  <a:srgbClr val="FF0000"/>
                </a:solidFill>
              </a:rPr>
              <a:t> </a:t>
            </a:r>
            <a:r>
              <a:rPr kumimoji="1" lang="en-US" altLang="zh-CN" sz="3200" b="1" dirty="0">
                <a:solidFill>
                  <a:srgbClr val="FF0000"/>
                </a:solidFill>
              </a:rPr>
              <a:t>the data</a:t>
            </a:r>
          </a:p>
          <a:p>
            <a:pPr marL="914400" lvl="2" indent="0">
              <a:buNone/>
            </a:pPr>
            <a:endParaRPr kumimoji="1" lang="en-US" altLang="zh-CN" sz="2800" b="1" dirty="0">
              <a:solidFill>
                <a:srgbClr val="FF0000"/>
              </a:solidFill>
            </a:endParaRPr>
          </a:p>
        </p:txBody>
      </p:sp>
      <p:pic>
        <p:nvPicPr>
          <p:cNvPr id="4" name="图片 3">
            <a:extLst>
              <a:ext uri="{FF2B5EF4-FFF2-40B4-BE49-F238E27FC236}">
                <a16:creationId xmlns:a16="http://schemas.microsoft.com/office/drawing/2014/main" id="{2A0A6B32-FA21-AB4F-8604-D7530BD8A657}"/>
              </a:ext>
            </a:extLst>
          </p:cNvPr>
          <p:cNvPicPr>
            <a:picLocks noChangeAspect="1"/>
          </p:cNvPicPr>
          <p:nvPr/>
        </p:nvPicPr>
        <p:blipFill>
          <a:blip r:embed="rId3"/>
          <a:stretch>
            <a:fillRect/>
          </a:stretch>
        </p:blipFill>
        <p:spPr>
          <a:xfrm>
            <a:off x="838200" y="2487083"/>
            <a:ext cx="2425700" cy="2324100"/>
          </a:xfrm>
          <a:prstGeom prst="rect">
            <a:avLst/>
          </a:prstGeom>
        </p:spPr>
      </p:pic>
      <p:sp>
        <p:nvSpPr>
          <p:cNvPr id="5" name="文本框 4">
            <a:extLst>
              <a:ext uri="{FF2B5EF4-FFF2-40B4-BE49-F238E27FC236}">
                <a16:creationId xmlns:a16="http://schemas.microsoft.com/office/drawing/2014/main" id="{95FB6B84-A5AE-BB45-B384-BBD7F5ADB8ED}"/>
              </a:ext>
            </a:extLst>
          </p:cNvPr>
          <p:cNvSpPr txBox="1"/>
          <p:nvPr/>
        </p:nvSpPr>
        <p:spPr>
          <a:xfrm>
            <a:off x="3928533" y="3059668"/>
            <a:ext cx="4435830" cy="523220"/>
          </a:xfrm>
          <a:prstGeom prst="rect">
            <a:avLst/>
          </a:prstGeom>
          <a:noFill/>
        </p:spPr>
        <p:txBody>
          <a:bodyPr wrap="none" rtlCol="0">
            <a:spAutoFit/>
          </a:bodyPr>
          <a:lstStyle/>
          <a:p>
            <a:r>
              <a:rPr kumimoji="1" lang="en-US" altLang="zh-CN" sz="2800" b="1" dirty="0"/>
              <a:t>What</a:t>
            </a:r>
            <a:r>
              <a:rPr kumimoji="1" lang="zh-CN" altLang="en-US" sz="2800" b="1" dirty="0"/>
              <a:t> </a:t>
            </a:r>
            <a:r>
              <a:rPr kumimoji="1" lang="en-US" altLang="zh-CN" sz="2800" b="1" dirty="0"/>
              <a:t>makes</a:t>
            </a:r>
            <a:r>
              <a:rPr kumimoji="1" lang="zh-CN" altLang="en-US" sz="2800" b="1" dirty="0"/>
              <a:t> </a:t>
            </a:r>
            <a:r>
              <a:rPr kumimoji="1" lang="en-US" altLang="zh-CN" sz="2800" b="1" dirty="0"/>
              <a:t>a cow a cow?</a:t>
            </a:r>
          </a:p>
        </p:txBody>
      </p:sp>
    </p:spTree>
    <p:extLst>
      <p:ext uri="{BB962C8B-B14F-4D97-AF65-F5344CB8AC3E}">
        <p14:creationId xmlns:p14="http://schemas.microsoft.com/office/powerpoint/2010/main" val="294496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3CDFD-BA8A-7642-86BC-5E5B157A44B3}"/>
              </a:ext>
            </a:extLst>
          </p:cNvPr>
          <p:cNvSpPr>
            <a:spLocks noGrp="1"/>
          </p:cNvSpPr>
          <p:nvPr>
            <p:ph type="title"/>
          </p:nvPr>
        </p:nvSpPr>
        <p:spPr/>
        <p:txBody>
          <a:bodyPr/>
          <a:lstStyle/>
          <a:p>
            <a:r>
              <a:rPr kumimoji="1" lang="en-US" altLang="zh-CN" dirty="0"/>
              <a:t>2.</a:t>
            </a:r>
            <a:r>
              <a:rPr kumimoji="1" lang="zh-CN" altLang="en-US" dirty="0"/>
              <a:t> </a:t>
            </a:r>
            <a:r>
              <a:rPr kumimoji="1" lang="en-US" altLang="zh-CN" dirty="0"/>
              <a:t>Where do shortcuts come from?</a:t>
            </a:r>
            <a:endParaRPr kumimoji="1" lang="zh-CN" altLang="en-US" dirty="0"/>
          </a:p>
        </p:txBody>
      </p:sp>
      <p:sp>
        <p:nvSpPr>
          <p:cNvPr id="3" name="内容占位符 2">
            <a:extLst>
              <a:ext uri="{FF2B5EF4-FFF2-40B4-BE49-F238E27FC236}">
                <a16:creationId xmlns:a16="http://schemas.microsoft.com/office/drawing/2014/main" id="{4C3084C6-A8A8-E642-9AB0-156BD8237E15}"/>
              </a:ext>
            </a:extLst>
          </p:cNvPr>
          <p:cNvSpPr>
            <a:spLocks noGrp="1"/>
          </p:cNvSpPr>
          <p:nvPr>
            <p:ph idx="1"/>
          </p:nvPr>
        </p:nvSpPr>
        <p:spPr/>
        <p:txBody>
          <a:bodyPr>
            <a:normAutofit/>
          </a:bodyPr>
          <a:lstStyle/>
          <a:p>
            <a:pPr lvl="1"/>
            <a:r>
              <a:rPr kumimoji="1" lang="en-US" altLang="zh-CN" sz="3200" b="1" dirty="0">
                <a:solidFill>
                  <a:srgbClr val="FF0000"/>
                </a:solidFill>
              </a:rPr>
              <a:t>1.</a:t>
            </a:r>
            <a:r>
              <a:rPr kumimoji="1" lang="zh-CN" altLang="en-US" sz="3200" b="1" dirty="0">
                <a:solidFill>
                  <a:srgbClr val="FF0000"/>
                </a:solidFill>
              </a:rPr>
              <a:t> </a:t>
            </a:r>
            <a:r>
              <a:rPr kumimoji="1" lang="en-US" altLang="zh-CN" sz="3200" b="1" dirty="0">
                <a:solidFill>
                  <a:srgbClr val="FF0000"/>
                </a:solidFill>
              </a:rPr>
              <a:t>shortcut</a:t>
            </a:r>
            <a:r>
              <a:rPr kumimoji="1" lang="zh-CN" altLang="en-US" sz="3200" b="1" dirty="0">
                <a:solidFill>
                  <a:srgbClr val="FF0000"/>
                </a:solidFill>
              </a:rPr>
              <a:t> </a:t>
            </a:r>
            <a:r>
              <a:rPr kumimoji="1" lang="en-US" altLang="zh-CN" sz="3200" b="1" dirty="0">
                <a:solidFill>
                  <a:srgbClr val="FF0000"/>
                </a:solidFill>
              </a:rPr>
              <a:t>opportunities/feature</a:t>
            </a:r>
            <a:r>
              <a:rPr kumimoji="1" lang="zh-CN" altLang="en-US" sz="3200" b="1" dirty="0">
                <a:solidFill>
                  <a:srgbClr val="FF0000"/>
                </a:solidFill>
              </a:rPr>
              <a:t> </a:t>
            </a:r>
            <a:r>
              <a:rPr kumimoji="1" lang="en-US" altLang="zh-CN" sz="3200" b="1" dirty="0">
                <a:solidFill>
                  <a:srgbClr val="FF0000"/>
                </a:solidFill>
              </a:rPr>
              <a:t>in</a:t>
            </a:r>
            <a:r>
              <a:rPr kumimoji="1" lang="zh-CN" altLang="en-US" sz="3200" b="1" dirty="0">
                <a:solidFill>
                  <a:srgbClr val="FF0000"/>
                </a:solidFill>
              </a:rPr>
              <a:t> </a:t>
            </a:r>
            <a:r>
              <a:rPr kumimoji="1" lang="en-US" altLang="zh-CN" sz="3200" b="1" dirty="0">
                <a:solidFill>
                  <a:srgbClr val="FF0000"/>
                </a:solidFill>
              </a:rPr>
              <a:t>the data</a:t>
            </a:r>
          </a:p>
          <a:p>
            <a:pPr marL="914400" lvl="2" indent="0">
              <a:buNone/>
            </a:pPr>
            <a:endParaRPr kumimoji="1" lang="en-US" altLang="zh-CN" sz="2800" b="1" dirty="0">
              <a:solidFill>
                <a:srgbClr val="FF0000"/>
              </a:solidFill>
            </a:endParaRPr>
          </a:p>
        </p:txBody>
      </p:sp>
      <p:pic>
        <p:nvPicPr>
          <p:cNvPr id="4" name="图片 3">
            <a:extLst>
              <a:ext uri="{FF2B5EF4-FFF2-40B4-BE49-F238E27FC236}">
                <a16:creationId xmlns:a16="http://schemas.microsoft.com/office/drawing/2014/main" id="{2A0A6B32-FA21-AB4F-8604-D7530BD8A657}"/>
              </a:ext>
            </a:extLst>
          </p:cNvPr>
          <p:cNvPicPr>
            <a:picLocks noChangeAspect="1"/>
          </p:cNvPicPr>
          <p:nvPr/>
        </p:nvPicPr>
        <p:blipFill>
          <a:blip r:embed="rId3"/>
          <a:stretch>
            <a:fillRect/>
          </a:stretch>
        </p:blipFill>
        <p:spPr>
          <a:xfrm>
            <a:off x="431800" y="2487083"/>
            <a:ext cx="2425700" cy="2324100"/>
          </a:xfrm>
          <a:prstGeom prst="rect">
            <a:avLst/>
          </a:prstGeom>
        </p:spPr>
      </p:pic>
      <p:sp>
        <p:nvSpPr>
          <p:cNvPr id="5" name="文本框 4">
            <a:extLst>
              <a:ext uri="{FF2B5EF4-FFF2-40B4-BE49-F238E27FC236}">
                <a16:creationId xmlns:a16="http://schemas.microsoft.com/office/drawing/2014/main" id="{95FB6B84-A5AE-BB45-B384-BBD7F5ADB8ED}"/>
              </a:ext>
            </a:extLst>
          </p:cNvPr>
          <p:cNvSpPr txBox="1"/>
          <p:nvPr/>
        </p:nvSpPr>
        <p:spPr>
          <a:xfrm>
            <a:off x="3048964" y="2552532"/>
            <a:ext cx="4435830" cy="523220"/>
          </a:xfrm>
          <a:prstGeom prst="rect">
            <a:avLst/>
          </a:prstGeom>
          <a:noFill/>
        </p:spPr>
        <p:txBody>
          <a:bodyPr wrap="none" rtlCol="0">
            <a:spAutoFit/>
          </a:bodyPr>
          <a:lstStyle/>
          <a:p>
            <a:r>
              <a:rPr kumimoji="1" lang="en-US" altLang="zh-CN" sz="2800" b="1" dirty="0"/>
              <a:t>What</a:t>
            </a:r>
            <a:r>
              <a:rPr kumimoji="1" lang="zh-CN" altLang="en-US" sz="2800" b="1" dirty="0"/>
              <a:t> </a:t>
            </a:r>
            <a:r>
              <a:rPr kumimoji="1" lang="en-US" altLang="zh-CN" sz="2800" b="1" dirty="0"/>
              <a:t>makes</a:t>
            </a:r>
            <a:r>
              <a:rPr kumimoji="1" lang="zh-CN" altLang="en-US" sz="2800" b="1" dirty="0"/>
              <a:t> </a:t>
            </a:r>
            <a:r>
              <a:rPr kumimoji="1" lang="en-US" altLang="zh-CN" sz="2800" b="1" dirty="0"/>
              <a:t>a cow a cow?</a:t>
            </a:r>
          </a:p>
        </p:txBody>
      </p:sp>
      <p:sp>
        <p:nvSpPr>
          <p:cNvPr id="6" name="文本框 5">
            <a:extLst>
              <a:ext uri="{FF2B5EF4-FFF2-40B4-BE49-F238E27FC236}">
                <a16:creationId xmlns:a16="http://schemas.microsoft.com/office/drawing/2014/main" id="{377BA694-34C8-E24D-891B-8A9F724C0E69}"/>
              </a:ext>
            </a:extLst>
          </p:cNvPr>
          <p:cNvSpPr txBox="1"/>
          <p:nvPr/>
        </p:nvSpPr>
        <p:spPr>
          <a:xfrm>
            <a:off x="3048964" y="3236089"/>
            <a:ext cx="9278502" cy="830997"/>
          </a:xfrm>
          <a:prstGeom prst="rect">
            <a:avLst/>
          </a:prstGeom>
          <a:noFill/>
        </p:spPr>
        <p:txBody>
          <a:bodyPr wrap="none" rtlCol="0">
            <a:spAutoFit/>
          </a:bodyPr>
          <a:lstStyle/>
          <a:p>
            <a:r>
              <a:rPr kumimoji="1" lang="en" altLang="zh-CN" sz="2400" dirty="0"/>
              <a:t>To DNNs, </a:t>
            </a:r>
            <a:r>
              <a:rPr kumimoji="1" lang="en" altLang="zh-CN" sz="2400" dirty="0">
                <a:solidFill>
                  <a:srgbClr val="FF0000"/>
                </a:solidFill>
              </a:rPr>
              <a:t>a familiar background </a:t>
            </a:r>
            <a:r>
              <a:rPr kumimoji="1" lang="en" altLang="zh-CN" sz="2400" dirty="0"/>
              <a:t>can be as important for recognition </a:t>
            </a:r>
          </a:p>
          <a:p>
            <a:r>
              <a:rPr kumimoji="1" lang="en" altLang="zh-CN" sz="2400" dirty="0"/>
              <a:t>as the object itself, and sometimes even more important</a:t>
            </a:r>
            <a:endParaRPr kumimoji="1" lang="zh-CN" altLang="en-US" sz="2400" dirty="0"/>
          </a:p>
        </p:txBody>
      </p:sp>
    </p:spTree>
    <p:extLst>
      <p:ext uri="{BB962C8B-B14F-4D97-AF65-F5344CB8AC3E}">
        <p14:creationId xmlns:p14="http://schemas.microsoft.com/office/powerpoint/2010/main" val="1455164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3CDFD-BA8A-7642-86BC-5E5B157A44B3}"/>
              </a:ext>
            </a:extLst>
          </p:cNvPr>
          <p:cNvSpPr>
            <a:spLocks noGrp="1"/>
          </p:cNvSpPr>
          <p:nvPr>
            <p:ph type="title"/>
          </p:nvPr>
        </p:nvSpPr>
        <p:spPr/>
        <p:txBody>
          <a:bodyPr/>
          <a:lstStyle/>
          <a:p>
            <a:r>
              <a:rPr kumimoji="1" lang="en-US" altLang="zh-CN" dirty="0"/>
              <a:t>2.</a:t>
            </a:r>
            <a:r>
              <a:rPr kumimoji="1" lang="zh-CN" altLang="en-US" dirty="0"/>
              <a:t> </a:t>
            </a:r>
            <a:r>
              <a:rPr kumimoji="1" lang="en-US" altLang="zh-CN" dirty="0"/>
              <a:t>Where do shortcuts come from?</a:t>
            </a:r>
            <a:endParaRPr kumimoji="1" lang="zh-CN" altLang="en-US" dirty="0"/>
          </a:p>
        </p:txBody>
      </p:sp>
      <p:sp>
        <p:nvSpPr>
          <p:cNvPr id="3" name="内容占位符 2">
            <a:extLst>
              <a:ext uri="{FF2B5EF4-FFF2-40B4-BE49-F238E27FC236}">
                <a16:creationId xmlns:a16="http://schemas.microsoft.com/office/drawing/2014/main" id="{4C3084C6-A8A8-E642-9AB0-156BD8237E15}"/>
              </a:ext>
            </a:extLst>
          </p:cNvPr>
          <p:cNvSpPr>
            <a:spLocks noGrp="1"/>
          </p:cNvSpPr>
          <p:nvPr>
            <p:ph idx="1"/>
          </p:nvPr>
        </p:nvSpPr>
        <p:spPr/>
        <p:txBody>
          <a:bodyPr>
            <a:normAutofit/>
          </a:bodyPr>
          <a:lstStyle/>
          <a:p>
            <a:pPr lvl="1"/>
            <a:r>
              <a:rPr kumimoji="1" lang="en-US" altLang="zh-CN" sz="3200" b="1" dirty="0">
                <a:solidFill>
                  <a:srgbClr val="FF0000"/>
                </a:solidFill>
              </a:rPr>
              <a:t>1.</a:t>
            </a:r>
            <a:r>
              <a:rPr kumimoji="1" lang="zh-CN" altLang="en-US" sz="3200" b="1" dirty="0">
                <a:solidFill>
                  <a:srgbClr val="FF0000"/>
                </a:solidFill>
              </a:rPr>
              <a:t> </a:t>
            </a:r>
            <a:r>
              <a:rPr kumimoji="1" lang="en-US" altLang="zh-CN" sz="3200" b="1" dirty="0">
                <a:solidFill>
                  <a:srgbClr val="FF0000"/>
                </a:solidFill>
              </a:rPr>
              <a:t>shortcut</a:t>
            </a:r>
            <a:r>
              <a:rPr kumimoji="1" lang="zh-CN" altLang="en-US" sz="3200" b="1" dirty="0">
                <a:solidFill>
                  <a:srgbClr val="FF0000"/>
                </a:solidFill>
              </a:rPr>
              <a:t> </a:t>
            </a:r>
            <a:r>
              <a:rPr kumimoji="1" lang="en-US" altLang="zh-CN" sz="3200" b="1" dirty="0">
                <a:solidFill>
                  <a:srgbClr val="FF0000"/>
                </a:solidFill>
              </a:rPr>
              <a:t>opportunities/feature</a:t>
            </a:r>
            <a:r>
              <a:rPr kumimoji="1" lang="zh-CN" altLang="en-US" sz="3200" b="1" dirty="0">
                <a:solidFill>
                  <a:srgbClr val="FF0000"/>
                </a:solidFill>
              </a:rPr>
              <a:t> </a:t>
            </a:r>
            <a:r>
              <a:rPr kumimoji="1" lang="en-US" altLang="zh-CN" sz="3200" b="1" dirty="0">
                <a:solidFill>
                  <a:srgbClr val="FF0000"/>
                </a:solidFill>
              </a:rPr>
              <a:t>in</a:t>
            </a:r>
            <a:r>
              <a:rPr kumimoji="1" lang="zh-CN" altLang="en-US" sz="3200" b="1" dirty="0">
                <a:solidFill>
                  <a:srgbClr val="FF0000"/>
                </a:solidFill>
              </a:rPr>
              <a:t> </a:t>
            </a:r>
            <a:r>
              <a:rPr kumimoji="1" lang="en-US" altLang="zh-CN" sz="3200" b="1" dirty="0">
                <a:solidFill>
                  <a:srgbClr val="FF0000"/>
                </a:solidFill>
              </a:rPr>
              <a:t>the data</a:t>
            </a:r>
          </a:p>
          <a:p>
            <a:pPr marL="914400" lvl="2" indent="0">
              <a:buNone/>
            </a:pPr>
            <a:endParaRPr kumimoji="1" lang="en-US" altLang="zh-CN" sz="2800" b="1" dirty="0">
              <a:solidFill>
                <a:srgbClr val="FF0000"/>
              </a:solidFill>
            </a:endParaRPr>
          </a:p>
        </p:txBody>
      </p:sp>
      <p:pic>
        <p:nvPicPr>
          <p:cNvPr id="4" name="图片 3">
            <a:extLst>
              <a:ext uri="{FF2B5EF4-FFF2-40B4-BE49-F238E27FC236}">
                <a16:creationId xmlns:a16="http://schemas.microsoft.com/office/drawing/2014/main" id="{2A0A6B32-FA21-AB4F-8604-D7530BD8A657}"/>
              </a:ext>
            </a:extLst>
          </p:cNvPr>
          <p:cNvPicPr>
            <a:picLocks noChangeAspect="1"/>
          </p:cNvPicPr>
          <p:nvPr/>
        </p:nvPicPr>
        <p:blipFill>
          <a:blip r:embed="rId3"/>
          <a:stretch>
            <a:fillRect/>
          </a:stretch>
        </p:blipFill>
        <p:spPr>
          <a:xfrm>
            <a:off x="431800" y="2487083"/>
            <a:ext cx="2425700" cy="2324100"/>
          </a:xfrm>
          <a:prstGeom prst="rect">
            <a:avLst/>
          </a:prstGeom>
        </p:spPr>
      </p:pic>
      <p:sp>
        <p:nvSpPr>
          <p:cNvPr id="5" name="文本框 4">
            <a:extLst>
              <a:ext uri="{FF2B5EF4-FFF2-40B4-BE49-F238E27FC236}">
                <a16:creationId xmlns:a16="http://schemas.microsoft.com/office/drawing/2014/main" id="{95FB6B84-A5AE-BB45-B384-BBD7F5ADB8ED}"/>
              </a:ext>
            </a:extLst>
          </p:cNvPr>
          <p:cNvSpPr txBox="1"/>
          <p:nvPr/>
        </p:nvSpPr>
        <p:spPr>
          <a:xfrm>
            <a:off x="3048964" y="2552532"/>
            <a:ext cx="4435830" cy="523220"/>
          </a:xfrm>
          <a:prstGeom prst="rect">
            <a:avLst/>
          </a:prstGeom>
          <a:noFill/>
        </p:spPr>
        <p:txBody>
          <a:bodyPr wrap="none" rtlCol="0">
            <a:spAutoFit/>
          </a:bodyPr>
          <a:lstStyle/>
          <a:p>
            <a:r>
              <a:rPr kumimoji="1" lang="en-US" altLang="zh-CN" sz="2800" b="1" dirty="0"/>
              <a:t>What</a:t>
            </a:r>
            <a:r>
              <a:rPr kumimoji="1" lang="zh-CN" altLang="en-US" sz="2800" b="1" dirty="0"/>
              <a:t> </a:t>
            </a:r>
            <a:r>
              <a:rPr kumimoji="1" lang="en-US" altLang="zh-CN" sz="2800" b="1" dirty="0"/>
              <a:t>makes</a:t>
            </a:r>
            <a:r>
              <a:rPr kumimoji="1" lang="zh-CN" altLang="en-US" sz="2800" b="1" dirty="0"/>
              <a:t> </a:t>
            </a:r>
            <a:r>
              <a:rPr kumimoji="1" lang="en-US" altLang="zh-CN" sz="2800" b="1" dirty="0"/>
              <a:t>a cow a cow?</a:t>
            </a:r>
          </a:p>
        </p:txBody>
      </p:sp>
      <p:sp>
        <p:nvSpPr>
          <p:cNvPr id="6" name="文本框 5">
            <a:extLst>
              <a:ext uri="{FF2B5EF4-FFF2-40B4-BE49-F238E27FC236}">
                <a16:creationId xmlns:a16="http://schemas.microsoft.com/office/drawing/2014/main" id="{377BA694-34C8-E24D-891B-8A9F724C0E69}"/>
              </a:ext>
            </a:extLst>
          </p:cNvPr>
          <p:cNvSpPr txBox="1"/>
          <p:nvPr/>
        </p:nvSpPr>
        <p:spPr>
          <a:xfrm>
            <a:off x="3048964" y="3236089"/>
            <a:ext cx="9278502" cy="830997"/>
          </a:xfrm>
          <a:prstGeom prst="rect">
            <a:avLst/>
          </a:prstGeom>
          <a:noFill/>
        </p:spPr>
        <p:txBody>
          <a:bodyPr wrap="none" rtlCol="0">
            <a:spAutoFit/>
          </a:bodyPr>
          <a:lstStyle/>
          <a:p>
            <a:r>
              <a:rPr kumimoji="1" lang="en" altLang="zh-CN" sz="2400" dirty="0"/>
              <a:t>To DNNs, </a:t>
            </a:r>
            <a:r>
              <a:rPr kumimoji="1" lang="en" altLang="zh-CN" sz="2400" dirty="0">
                <a:solidFill>
                  <a:srgbClr val="FF0000"/>
                </a:solidFill>
              </a:rPr>
              <a:t>a familiar background </a:t>
            </a:r>
            <a:r>
              <a:rPr kumimoji="1" lang="en" altLang="zh-CN" sz="2400" dirty="0"/>
              <a:t>can be as important for recognition </a:t>
            </a:r>
          </a:p>
          <a:p>
            <a:r>
              <a:rPr kumimoji="1" lang="en" altLang="zh-CN" sz="2400" dirty="0"/>
              <a:t>as the object itself, and sometimes even more important</a:t>
            </a:r>
            <a:endParaRPr kumimoji="1" lang="zh-CN" altLang="en-US" sz="2400" dirty="0"/>
          </a:p>
        </p:txBody>
      </p:sp>
      <p:sp>
        <p:nvSpPr>
          <p:cNvPr id="7" name="文本框 6">
            <a:extLst>
              <a:ext uri="{FF2B5EF4-FFF2-40B4-BE49-F238E27FC236}">
                <a16:creationId xmlns:a16="http://schemas.microsoft.com/office/drawing/2014/main" id="{A6531B47-B70E-434C-95AD-433FF6AE92FD}"/>
              </a:ext>
            </a:extLst>
          </p:cNvPr>
          <p:cNvSpPr txBox="1"/>
          <p:nvPr/>
        </p:nvSpPr>
        <p:spPr>
          <a:xfrm>
            <a:off x="3048964" y="4227423"/>
            <a:ext cx="8503659" cy="954107"/>
          </a:xfrm>
          <a:prstGeom prst="rect">
            <a:avLst/>
          </a:prstGeom>
          <a:noFill/>
        </p:spPr>
        <p:txBody>
          <a:bodyPr wrap="square" rtlCol="0">
            <a:spAutoFit/>
          </a:bodyPr>
          <a:lstStyle/>
          <a:p>
            <a:r>
              <a:rPr lang="en-US" altLang="zh-CN" sz="2000" b="1" dirty="0">
                <a:solidFill>
                  <a:srgbClr val="FF0000"/>
                </a:solidFill>
              </a:rPr>
              <a:t>Object</a:t>
            </a:r>
            <a:r>
              <a:rPr lang="zh-CN" altLang="en-US" sz="2000" b="1" dirty="0">
                <a:solidFill>
                  <a:srgbClr val="FF0000"/>
                </a:solidFill>
              </a:rPr>
              <a:t>和</a:t>
            </a:r>
            <a:r>
              <a:rPr lang="en-US" altLang="zh-CN" sz="2000" b="1" dirty="0">
                <a:solidFill>
                  <a:srgbClr val="FF0000"/>
                </a:solidFill>
              </a:rPr>
              <a:t> background/context</a:t>
            </a:r>
            <a:r>
              <a:rPr lang="zh-CN" altLang="en-US" sz="2000" b="1" dirty="0">
                <a:solidFill>
                  <a:srgbClr val="FF0000"/>
                </a:solidFill>
              </a:rPr>
              <a:t>的关系</a:t>
            </a:r>
            <a:r>
              <a:rPr lang="zh-CN" altLang="en-US" dirty="0"/>
              <a:t>往往非常容易产生一个</a:t>
            </a:r>
            <a:r>
              <a:rPr lang="en-US" altLang="zh-CN" sz="2800" b="1" dirty="0">
                <a:solidFill>
                  <a:srgbClr val="FF0000"/>
                </a:solidFill>
              </a:rPr>
              <a:t>shortcut</a:t>
            </a:r>
            <a:r>
              <a:rPr lang="zh-CN" altLang="en-US" sz="2800" b="1" dirty="0">
                <a:solidFill>
                  <a:srgbClr val="FF0000"/>
                </a:solidFill>
              </a:rPr>
              <a:t> </a:t>
            </a:r>
            <a:r>
              <a:rPr lang="en-US" altLang="zh-CN" sz="2800" b="1" dirty="0">
                <a:solidFill>
                  <a:srgbClr val="FF0000"/>
                </a:solidFill>
              </a:rPr>
              <a:t>opportunity.</a:t>
            </a:r>
            <a:r>
              <a:rPr lang="zh-CN" altLang="en-US" sz="2800" b="1" dirty="0">
                <a:solidFill>
                  <a:srgbClr val="FF0000"/>
                </a:solidFill>
              </a:rPr>
              <a:t> （也存在肉眼不可见的）</a:t>
            </a:r>
            <a:endParaRPr kumimoji="1" lang="zh-CN" altLang="en-US" b="1" dirty="0">
              <a:solidFill>
                <a:srgbClr val="FF0000"/>
              </a:solidFill>
            </a:endParaRPr>
          </a:p>
        </p:txBody>
      </p:sp>
      <p:sp>
        <p:nvSpPr>
          <p:cNvPr id="8" name="文本框 7">
            <a:extLst>
              <a:ext uri="{FF2B5EF4-FFF2-40B4-BE49-F238E27FC236}">
                <a16:creationId xmlns:a16="http://schemas.microsoft.com/office/drawing/2014/main" id="{19C30179-66F6-AA47-8FD5-A10E8DCD6ABE}"/>
              </a:ext>
            </a:extLst>
          </p:cNvPr>
          <p:cNvSpPr txBox="1"/>
          <p:nvPr/>
        </p:nvSpPr>
        <p:spPr>
          <a:xfrm>
            <a:off x="677476" y="5607578"/>
            <a:ext cx="3217333" cy="954107"/>
          </a:xfrm>
          <a:prstGeom prst="rect">
            <a:avLst/>
          </a:prstGeom>
          <a:noFill/>
        </p:spPr>
        <p:txBody>
          <a:bodyPr wrap="square" rtlCol="0">
            <a:spAutoFit/>
          </a:bodyPr>
          <a:lstStyle/>
          <a:p>
            <a:r>
              <a:rPr kumimoji="1" lang="zh-CN" altLang="en-US" sz="2800" dirty="0"/>
              <a:t>牛</a:t>
            </a:r>
            <a:r>
              <a:rPr kumimoji="1" lang="en-US" altLang="zh-CN" sz="2800" dirty="0"/>
              <a:t>---</a:t>
            </a:r>
            <a:r>
              <a:rPr kumimoji="1" lang="zh-CN" altLang="en-US" sz="2800" dirty="0"/>
              <a:t>草地✅</a:t>
            </a:r>
            <a:endParaRPr kumimoji="1" lang="en-US" altLang="zh-CN" sz="2800" dirty="0"/>
          </a:p>
          <a:p>
            <a:r>
              <a:rPr kumimoji="1" lang="zh-CN" altLang="en-US" sz="2800" dirty="0"/>
              <a:t>牛</a:t>
            </a:r>
            <a:r>
              <a:rPr kumimoji="1" lang="en-US" altLang="zh-CN" sz="2800" dirty="0"/>
              <a:t>---</a:t>
            </a:r>
            <a:r>
              <a:rPr kumimoji="1" lang="zh-CN" altLang="en-US" sz="2800" dirty="0"/>
              <a:t>水地❌</a:t>
            </a:r>
          </a:p>
        </p:txBody>
      </p:sp>
      <p:cxnSp>
        <p:nvCxnSpPr>
          <p:cNvPr id="10" name="直线箭头连接符 9">
            <a:extLst>
              <a:ext uri="{FF2B5EF4-FFF2-40B4-BE49-F238E27FC236}">
                <a16:creationId xmlns:a16="http://schemas.microsoft.com/office/drawing/2014/main" id="{939369B6-F9AE-5C46-B344-6F7033A81EA1}"/>
              </a:ext>
            </a:extLst>
          </p:cNvPr>
          <p:cNvCxnSpPr/>
          <p:nvPr/>
        </p:nvCxnSpPr>
        <p:spPr>
          <a:xfrm>
            <a:off x="3335867" y="6084631"/>
            <a:ext cx="321733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文本框 10">
            <a:extLst>
              <a:ext uri="{FF2B5EF4-FFF2-40B4-BE49-F238E27FC236}">
                <a16:creationId xmlns:a16="http://schemas.microsoft.com/office/drawing/2014/main" id="{D9788685-F5F1-0349-A911-7C54AEFB20C3}"/>
              </a:ext>
            </a:extLst>
          </p:cNvPr>
          <p:cNvSpPr txBox="1"/>
          <p:nvPr/>
        </p:nvSpPr>
        <p:spPr>
          <a:xfrm>
            <a:off x="7603067" y="5723467"/>
            <a:ext cx="3522118" cy="707886"/>
          </a:xfrm>
          <a:prstGeom prst="rect">
            <a:avLst/>
          </a:prstGeom>
          <a:noFill/>
        </p:spPr>
        <p:txBody>
          <a:bodyPr wrap="none" rtlCol="0">
            <a:spAutoFit/>
          </a:bodyPr>
          <a:lstStyle/>
          <a:p>
            <a:r>
              <a:rPr kumimoji="1" lang="en-US" altLang="zh-CN" sz="4000" b="1" i="1" dirty="0"/>
              <a:t>Dataset</a:t>
            </a:r>
            <a:r>
              <a:rPr kumimoji="1" lang="zh-CN" altLang="en-US" sz="4000" b="1" i="1" dirty="0"/>
              <a:t> </a:t>
            </a:r>
            <a:r>
              <a:rPr kumimoji="1" lang="en-US" altLang="zh-CN" sz="4000" b="1" i="1" dirty="0"/>
              <a:t>biases</a:t>
            </a:r>
            <a:endParaRPr kumimoji="1" lang="zh-CN" altLang="en-US" sz="4000" b="1" i="1" dirty="0"/>
          </a:p>
        </p:txBody>
      </p:sp>
      <p:sp>
        <p:nvSpPr>
          <p:cNvPr id="12" name="文本框 11">
            <a:extLst>
              <a:ext uri="{FF2B5EF4-FFF2-40B4-BE49-F238E27FC236}">
                <a16:creationId xmlns:a16="http://schemas.microsoft.com/office/drawing/2014/main" id="{BDC17E53-33EB-9343-A67B-AC00CC9918B7}"/>
              </a:ext>
            </a:extLst>
          </p:cNvPr>
          <p:cNvSpPr txBox="1"/>
          <p:nvPr/>
        </p:nvSpPr>
        <p:spPr>
          <a:xfrm>
            <a:off x="6671454" y="6314252"/>
            <a:ext cx="1258678" cy="369332"/>
          </a:xfrm>
          <a:prstGeom prst="rect">
            <a:avLst/>
          </a:prstGeom>
          <a:noFill/>
        </p:spPr>
        <p:txBody>
          <a:bodyPr wrap="none" rtlCol="0">
            <a:spAutoFit/>
          </a:bodyPr>
          <a:lstStyle/>
          <a:p>
            <a:r>
              <a:rPr kumimoji="1" lang="en-US" altLang="zh-CN" dirty="0"/>
              <a:t>So-</a:t>
            </a:r>
            <a:r>
              <a:rPr kumimoji="1" lang="en-US" altLang="zh-CN" dirty="0" err="1"/>
              <a:t>callded</a:t>
            </a:r>
            <a:endParaRPr kumimoji="1" lang="zh-CN" altLang="en-US" dirty="0"/>
          </a:p>
        </p:txBody>
      </p:sp>
    </p:spTree>
    <p:extLst>
      <p:ext uri="{BB962C8B-B14F-4D97-AF65-F5344CB8AC3E}">
        <p14:creationId xmlns:p14="http://schemas.microsoft.com/office/powerpoint/2010/main" val="2988669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3CDFD-BA8A-7642-86BC-5E5B157A44B3}"/>
              </a:ext>
            </a:extLst>
          </p:cNvPr>
          <p:cNvSpPr>
            <a:spLocks noGrp="1"/>
          </p:cNvSpPr>
          <p:nvPr>
            <p:ph type="title"/>
          </p:nvPr>
        </p:nvSpPr>
        <p:spPr/>
        <p:txBody>
          <a:bodyPr/>
          <a:lstStyle/>
          <a:p>
            <a:r>
              <a:rPr kumimoji="1" lang="en-US" altLang="zh-CN" dirty="0"/>
              <a:t>2.</a:t>
            </a:r>
            <a:r>
              <a:rPr kumimoji="1" lang="zh-CN" altLang="en-US" dirty="0"/>
              <a:t> </a:t>
            </a:r>
            <a:r>
              <a:rPr kumimoji="1" lang="en-US" altLang="zh-CN" dirty="0"/>
              <a:t>Where do shortcuts come from?</a:t>
            </a:r>
            <a:endParaRPr kumimoji="1" lang="zh-CN" altLang="en-US" dirty="0"/>
          </a:p>
        </p:txBody>
      </p:sp>
      <p:sp>
        <p:nvSpPr>
          <p:cNvPr id="3" name="内容占位符 2">
            <a:extLst>
              <a:ext uri="{FF2B5EF4-FFF2-40B4-BE49-F238E27FC236}">
                <a16:creationId xmlns:a16="http://schemas.microsoft.com/office/drawing/2014/main" id="{4C3084C6-A8A8-E642-9AB0-156BD8237E15}"/>
              </a:ext>
            </a:extLst>
          </p:cNvPr>
          <p:cNvSpPr>
            <a:spLocks noGrp="1"/>
          </p:cNvSpPr>
          <p:nvPr>
            <p:ph idx="1"/>
          </p:nvPr>
        </p:nvSpPr>
        <p:spPr/>
        <p:txBody>
          <a:bodyPr>
            <a:normAutofit/>
          </a:bodyPr>
          <a:lstStyle/>
          <a:p>
            <a:pPr lvl="1"/>
            <a:r>
              <a:rPr kumimoji="1" lang="en-US" altLang="zh-CN" sz="3200" b="1" dirty="0">
                <a:solidFill>
                  <a:srgbClr val="FF0000"/>
                </a:solidFill>
              </a:rPr>
              <a:t>1.</a:t>
            </a:r>
            <a:r>
              <a:rPr kumimoji="1" lang="zh-CN" altLang="en-US" sz="3200" b="1" dirty="0">
                <a:solidFill>
                  <a:srgbClr val="FF0000"/>
                </a:solidFill>
              </a:rPr>
              <a:t> </a:t>
            </a:r>
            <a:r>
              <a:rPr kumimoji="1" lang="en-US" altLang="zh-CN" sz="3200" b="1" dirty="0">
                <a:solidFill>
                  <a:srgbClr val="FF0000"/>
                </a:solidFill>
              </a:rPr>
              <a:t>shortcut</a:t>
            </a:r>
            <a:r>
              <a:rPr kumimoji="1" lang="zh-CN" altLang="en-US" sz="3200" b="1" dirty="0">
                <a:solidFill>
                  <a:srgbClr val="FF0000"/>
                </a:solidFill>
              </a:rPr>
              <a:t> </a:t>
            </a:r>
            <a:r>
              <a:rPr kumimoji="1" lang="en-US" altLang="zh-CN" sz="3200" b="1" dirty="0">
                <a:solidFill>
                  <a:srgbClr val="FF0000"/>
                </a:solidFill>
              </a:rPr>
              <a:t>opportunities/feature</a:t>
            </a:r>
            <a:r>
              <a:rPr kumimoji="1" lang="zh-CN" altLang="en-US" sz="3200" b="1" dirty="0">
                <a:solidFill>
                  <a:srgbClr val="FF0000"/>
                </a:solidFill>
              </a:rPr>
              <a:t> </a:t>
            </a:r>
            <a:r>
              <a:rPr kumimoji="1" lang="en-US" altLang="zh-CN" sz="3200" b="1" dirty="0">
                <a:solidFill>
                  <a:srgbClr val="FF0000"/>
                </a:solidFill>
              </a:rPr>
              <a:t>in</a:t>
            </a:r>
            <a:r>
              <a:rPr kumimoji="1" lang="zh-CN" altLang="en-US" sz="3200" b="1" dirty="0">
                <a:solidFill>
                  <a:srgbClr val="FF0000"/>
                </a:solidFill>
              </a:rPr>
              <a:t> </a:t>
            </a:r>
            <a:r>
              <a:rPr kumimoji="1" lang="en-US" altLang="zh-CN" sz="3200" b="1" dirty="0">
                <a:solidFill>
                  <a:srgbClr val="FF0000"/>
                </a:solidFill>
              </a:rPr>
              <a:t>the data</a:t>
            </a:r>
          </a:p>
          <a:p>
            <a:pPr marL="914400" lvl="2" indent="0">
              <a:buNone/>
            </a:pPr>
            <a:endParaRPr kumimoji="1" lang="en-US" altLang="zh-CN" sz="2800" b="1" dirty="0">
              <a:solidFill>
                <a:srgbClr val="FF0000"/>
              </a:solidFill>
            </a:endParaRPr>
          </a:p>
        </p:txBody>
      </p:sp>
      <p:sp>
        <p:nvSpPr>
          <p:cNvPr id="8" name="文本框 7">
            <a:extLst>
              <a:ext uri="{FF2B5EF4-FFF2-40B4-BE49-F238E27FC236}">
                <a16:creationId xmlns:a16="http://schemas.microsoft.com/office/drawing/2014/main" id="{19C30179-66F6-AA47-8FD5-A10E8DCD6ABE}"/>
              </a:ext>
            </a:extLst>
          </p:cNvPr>
          <p:cNvSpPr txBox="1"/>
          <p:nvPr/>
        </p:nvSpPr>
        <p:spPr>
          <a:xfrm>
            <a:off x="643609" y="2474893"/>
            <a:ext cx="3217333" cy="954107"/>
          </a:xfrm>
          <a:prstGeom prst="rect">
            <a:avLst/>
          </a:prstGeom>
          <a:noFill/>
        </p:spPr>
        <p:txBody>
          <a:bodyPr wrap="square" rtlCol="0">
            <a:spAutoFit/>
          </a:bodyPr>
          <a:lstStyle/>
          <a:p>
            <a:r>
              <a:rPr kumimoji="1" lang="zh-CN" altLang="en-US" sz="2800" dirty="0"/>
              <a:t>牛</a:t>
            </a:r>
            <a:r>
              <a:rPr kumimoji="1" lang="en-US" altLang="zh-CN" sz="2800" dirty="0"/>
              <a:t>---</a:t>
            </a:r>
            <a:r>
              <a:rPr kumimoji="1" lang="zh-CN" altLang="en-US" sz="2800" dirty="0"/>
              <a:t>草地✅</a:t>
            </a:r>
            <a:endParaRPr kumimoji="1" lang="en-US" altLang="zh-CN" sz="2800" dirty="0"/>
          </a:p>
          <a:p>
            <a:r>
              <a:rPr kumimoji="1" lang="zh-CN" altLang="en-US" sz="2800" dirty="0"/>
              <a:t>牛</a:t>
            </a:r>
            <a:r>
              <a:rPr kumimoji="1" lang="en-US" altLang="zh-CN" sz="2800" dirty="0"/>
              <a:t>---</a:t>
            </a:r>
            <a:r>
              <a:rPr kumimoji="1" lang="zh-CN" altLang="en-US" sz="2800" dirty="0"/>
              <a:t>水地❌</a:t>
            </a:r>
          </a:p>
        </p:txBody>
      </p:sp>
      <p:cxnSp>
        <p:nvCxnSpPr>
          <p:cNvPr id="10" name="直线箭头连接符 9">
            <a:extLst>
              <a:ext uri="{FF2B5EF4-FFF2-40B4-BE49-F238E27FC236}">
                <a16:creationId xmlns:a16="http://schemas.microsoft.com/office/drawing/2014/main" id="{939369B6-F9AE-5C46-B344-6F7033A81EA1}"/>
              </a:ext>
            </a:extLst>
          </p:cNvPr>
          <p:cNvCxnSpPr/>
          <p:nvPr/>
        </p:nvCxnSpPr>
        <p:spPr>
          <a:xfrm>
            <a:off x="3302000" y="2951946"/>
            <a:ext cx="321733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文本框 10">
            <a:extLst>
              <a:ext uri="{FF2B5EF4-FFF2-40B4-BE49-F238E27FC236}">
                <a16:creationId xmlns:a16="http://schemas.microsoft.com/office/drawing/2014/main" id="{D9788685-F5F1-0349-A911-7C54AEFB20C3}"/>
              </a:ext>
            </a:extLst>
          </p:cNvPr>
          <p:cNvSpPr txBox="1"/>
          <p:nvPr/>
        </p:nvSpPr>
        <p:spPr>
          <a:xfrm>
            <a:off x="7569200" y="2590782"/>
            <a:ext cx="3522118" cy="707886"/>
          </a:xfrm>
          <a:prstGeom prst="rect">
            <a:avLst/>
          </a:prstGeom>
          <a:noFill/>
        </p:spPr>
        <p:txBody>
          <a:bodyPr wrap="none" rtlCol="0">
            <a:spAutoFit/>
          </a:bodyPr>
          <a:lstStyle/>
          <a:p>
            <a:r>
              <a:rPr kumimoji="1" lang="en-US" altLang="zh-CN" sz="4000" b="1" i="1" dirty="0"/>
              <a:t>Dataset</a:t>
            </a:r>
            <a:r>
              <a:rPr kumimoji="1" lang="zh-CN" altLang="en-US" sz="4000" b="1" i="1" dirty="0"/>
              <a:t> </a:t>
            </a:r>
            <a:r>
              <a:rPr kumimoji="1" lang="en-US" altLang="zh-CN" sz="4000" b="1" i="1" dirty="0"/>
              <a:t>biases</a:t>
            </a:r>
            <a:endParaRPr kumimoji="1" lang="zh-CN" altLang="en-US" sz="4000" b="1" i="1" dirty="0"/>
          </a:p>
        </p:txBody>
      </p:sp>
      <p:sp>
        <p:nvSpPr>
          <p:cNvPr id="9" name="文本框 8">
            <a:extLst>
              <a:ext uri="{FF2B5EF4-FFF2-40B4-BE49-F238E27FC236}">
                <a16:creationId xmlns:a16="http://schemas.microsoft.com/office/drawing/2014/main" id="{6935A721-2177-F54A-9B37-DE98E935E9C9}"/>
              </a:ext>
            </a:extLst>
          </p:cNvPr>
          <p:cNvSpPr txBox="1"/>
          <p:nvPr/>
        </p:nvSpPr>
        <p:spPr>
          <a:xfrm>
            <a:off x="1337733" y="3742267"/>
            <a:ext cx="7508787" cy="954107"/>
          </a:xfrm>
          <a:prstGeom prst="rect">
            <a:avLst/>
          </a:prstGeom>
          <a:noFill/>
        </p:spPr>
        <p:txBody>
          <a:bodyPr wrap="none" rtlCol="0">
            <a:spAutoFit/>
          </a:bodyPr>
          <a:lstStyle/>
          <a:p>
            <a:r>
              <a:rPr kumimoji="1" lang="zh-CN" altLang="en-US" sz="2800" b="1" dirty="0"/>
              <a:t>当数据量不断增大，</a:t>
            </a:r>
            <a:r>
              <a:rPr kumimoji="1" lang="en-US" altLang="zh-CN" sz="2800" b="1" dirty="0"/>
              <a:t>dataset</a:t>
            </a:r>
            <a:r>
              <a:rPr kumimoji="1" lang="zh-CN" altLang="en-US" sz="2800" b="1" dirty="0"/>
              <a:t> </a:t>
            </a:r>
            <a:r>
              <a:rPr kumimoji="1" lang="en-US" altLang="zh-CN" sz="2800" b="1" dirty="0"/>
              <a:t>biases</a:t>
            </a:r>
            <a:r>
              <a:rPr kumimoji="1" lang="zh-CN" altLang="en-US" sz="2800" b="1" dirty="0"/>
              <a:t>会消失吗？</a:t>
            </a:r>
            <a:endParaRPr kumimoji="1" lang="en-US" altLang="zh-CN" sz="2800" b="1" dirty="0"/>
          </a:p>
          <a:p>
            <a:r>
              <a:rPr kumimoji="1" lang="zh-CN" altLang="en-US" sz="2800" b="1" dirty="0"/>
              <a:t>如果扩大到像真实世界一样多则会消失吗？</a:t>
            </a:r>
          </a:p>
        </p:txBody>
      </p:sp>
      <p:sp>
        <p:nvSpPr>
          <p:cNvPr id="12" name="文本框 11">
            <a:extLst>
              <a:ext uri="{FF2B5EF4-FFF2-40B4-BE49-F238E27FC236}">
                <a16:creationId xmlns:a16="http://schemas.microsoft.com/office/drawing/2014/main" id="{CD4351D6-3593-E242-BCAC-74644CEE1552}"/>
              </a:ext>
            </a:extLst>
          </p:cNvPr>
          <p:cNvSpPr txBox="1"/>
          <p:nvPr/>
        </p:nvSpPr>
        <p:spPr>
          <a:xfrm>
            <a:off x="6677379" y="3080548"/>
            <a:ext cx="1258678" cy="369332"/>
          </a:xfrm>
          <a:prstGeom prst="rect">
            <a:avLst/>
          </a:prstGeom>
          <a:noFill/>
        </p:spPr>
        <p:txBody>
          <a:bodyPr wrap="none" rtlCol="0">
            <a:spAutoFit/>
          </a:bodyPr>
          <a:lstStyle/>
          <a:p>
            <a:r>
              <a:rPr kumimoji="1" lang="en-US" altLang="zh-CN" dirty="0"/>
              <a:t>So-</a:t>
            </a:r>
            <a:r>
              <a:rPr kumimoji="1" lang="en-US" altLang="zh-CN" dirty="0" err="1"/>
              <a:t>callded</a:t>
            </a:r>
            <a:endParaRPr kumimoji="1" lang="zh-CN" altLang="en-US" dirty="0"/>
          </a:p>
        </p:txBody>
      </p:sp>
    </p:spTree>
    <p:extLst>
      <p:ext uri="{BB962C8B-B14F-4D97-AF65-F5344CB8AC3E}">
        <p14:creationId xmlns:p14="http://schemas.microsoft.com/office/powerpoint/2010/main" val="1321665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3CDFD-BA8A-7642-86BC-5E5B157A44B3}"/>
              </a:ext>
            </a:extLst>
          </p:cNvPr>
          <p:cNvSpPr>
            <a:spLocks noGrp="1"/>
          </p:cNvSpPr>
          <p:nvPr>
            <p:ph type="title"/>
          </p:nvPr>
        </p:nvSpPr>
        <p:spPr/>
        <p:txBody>
          <a:bodyPr/>
          <a:lstStyle/>
          <a:p>
            <a:r>
              <a:rPr kumimoji="1" lang="en-US" altLang="zh-CN" dirty="0"/>
              <a:t>2.</a:t>
            </a:r>
            <a:r>
              <a:rPr kumimoji="1" lang="zh-CN" altLang="en-US" dirty="0"/>
              <a:t> </a:t>
            </a:r>
            <a:r>
              <a:rPr kumimoji="1" lang="en-US" altLang="zh-CN" dirty="0"/>
              <a:t>Where do shortcuts come from?</a:t>
            </a:r>
            <a:endParaRPr kumimoji="1" lang="zh-CN" altLang="en-US" dirty="0"/>
          </a:p>
        </p:txBody>
      </p:sp>
      <p:sp>
        <p:nvSpPr>
          <p:cNvPr id="3" name="内容占位符 2">
            <a:extLst>
              <a:ext uri="{FF2B5EF4-FFF2-40B4-BE49-F238E27FC236}">
                <a16:creationId xmlns:a16="http://schemas.microsoft.com/office/drawing/2014/main" id="{4C3084C6-A8A8-E642-9AB0-156BD8237E15}"/>
              </a:ext>
            </a:extLst>
          </p:cNvPr>
          <p:cNvSpPr>
            <a:spLocks noGrp="1"/>
          </p:cNvSpPr>
          <p:nvPr>
            <p:ph idx="1"/>
          </p:nvPr>
        </p:nvSpPr>
        <p:spPr/>
        <p:txBody>
          <a:bodyPr>
            <a:normAutofit/>
          </a:bodyPr>
          <a:lstStyle/>
          <a:p>
            <a:pPr lvl="1"/>
            <a:r>
              <a:rPr kumimoji="1" lang="en-US" altLang="zh-CN" sz="3200" b="1" dirty="0">
                <a:solidFill>
                  <a:srgbClr val="FF0000"/>
                </a:solidFill>
              </a:rPr>
              <a:t>1.</a:t>
            </a:r>
            <a:r>
              <a:rPr kumimoji="1" lang="zh-CN" altLang="en-US" sz="3200" b="1" dirty="0">
                <a:solidFill>
                  <a:srgbClr val="FF0000"/>
                </a:solidFill>
              </a:rPr>
              <a:t> </a:t>
            </a:r>
            <a:r>
              <a:rPr kumimoji="1" lang="en-US" altLang="zh-CN" sz="3200" b="1" dirty="0">
                <a:solidFill>
                  <a:srgbClr val="FF0000"/>
                </a:solidFill>
              </a:rPr>
              <a:t>shortcut</a:t>
            </a:r>
            <a:r>
              <a:rPr kumimoji="1" lang="zh-CN" altLang="en-US" sz="3200" b="1" dirty="0">
                <a:solidFill>
                  <a:srgbClr val="FF0000"/>
                </a:solidFill>
              </a:rPr>
              <a:t> </a:t>
            </a:r>
            <a:r>
              <a:rPr kumimoji="1" lang="en-US" altLang="zh-CN" sz="3200" b="1" dirty="0">
                <a:solidFill>
                  <a:srgbClr val="FF0000"/>
                </a:solidFill>
              </a:rPr>
              <a:t>opportunities/feature</a:t>
            </a:r>
            <a:r>
              <a:rPr kumimoji="1" lang="zh-CN" altLang="en-US" sz="3200" b="1" dirty="0">
                <a:solidFill>
                  <a:srgbClr val="FF0000"/>
                </a:solidFill>
              </a:rPr>
              <a:t> </a:t>
            </a:r>
            <a:r>
              <a:rPr kumimoji="1" lang="en-US" altLang="zh-CN" sz="3200" b="1" dirty="0">
                <a:solidFill>
                  <a:srgbClr val="FF0000"/>
                </a:solidFill>
              </a:rPr>
              <a:t>in</a:t>
            </a:r>
            <a:r>
              <a:rPr kumimoji="1" lang="zh-CN" altLang="en-US" sz="3200" b="1" dirty="0">
                <a:solidFill>
                  <a:srgbClr val="FF0000"/>
                </a:solidFill>
              </a:rPr>
              <a:t> </a:t>
            </a:r>
            <a:r>
              <a:rPr kumimoji="1" lang="en-US" altLang="zh-CN" sz="3200" b="1" dirty="0">
                <a:solidFill>
                  <a:srgbClr val="FF0000"/>
                </a:solidFill>
              </a:rPr>
              <a:t>the data</a:t>
            </a:r>
          </a:p>
          <a:p>
            <a:pPr marL="914400" lvl="2" indent="0">
              <a:buNone/>
            </a:pPr>
            <a:endParaRPr kumimoji="1" lang="en-US" altLang="zh-CN" sz="2800" b="1" dirty="0">
              <a:solidFill>
                <a:srgbClr val="FF0000"/>
              </a:solidFill>
            </a:endParaRPr>
          </a:p>
        </p:txBody>
      </p:sp>
      <p:sp>
        <p:nvSpPr>
          <p:cNvPr id="8" name="文本框 7">
            <a:extLst>
              <a:ext uri="{FF2B5EF4-FFF2-40B4-BE49-F238E27FC236}">
                <a16:creationId xmlns:a16="http://schemas.microsoft.com/office/drawing/2014/main" id="{19C30179-66F6-AA47-8FD5-A10E8DCD6ABE}"/>
              </a:ext>
            </a:extLst>
          </p:cNvPr>
          <p:cNvSpPr txBox="1"/>
          <p:nvPr/>
        </p:nvSpPr>
        <p:spPr>
          <a:xfrm>
            <a:off x="643609" y="2474893"/>
            <a:ext cx="3217333" cy="954107"/>
          </a:xfrm>
          <a:prstGeom prst="rect">
            <a:avLst/>
          </a:prstGeom>
          <a:noFill/>
        </p:spPr>
        <p:txBody>
          <a:bodyPr wrap="square" rtlCol="0">
            <a:spAutoFit/>
          </a:bodyPr>
          <a:lstStyle/>
          <a:p>
            <a:r>
              <a:rPr kumimoji="1" lang="zh-CN" altLang="en-US" sz="2800" dirty="0"/>
              <a:t>牛</a:t>
            </a:r>
            <a:r>
              <a:rPr kumimoji="1" lang="en-US" altLang="zh-CN" sz="2800" dirty="0"/>
              <a:t>---</a:t>
            </a:r>
            <a:r>
              <a:rPr kumimoji="1" lang="zh-CN" altLang="en-US" sz="2800" dirty="0"/>
              <a:t>草地✅</a:t>
            </a:r>
            <a:endParaRPr kumimoji="1" lang="en-US" altLang="zh-CN" sz="2800" dirty="0"/>
          </a:p>
          <a:p>
            <a:r>
              <a:rPr kumimoji="1" lang="zh-CN" altLang="en-US" sz="2800" dirty="0"/>
              <a:t>牛</a:t>
            </a:r>
            <a:r>
              <a:rPr kumimoji="1" lang="en-US" altLang="zh-CN" sz="2800" dirty="0"/>
              <a:t>---</a:t>
            </a:r>
            <a:r>
              <a:rPr kumimoji="1" lang="zh-CN" altLang="en-US" sz="2800" dirty="0"/>
              <a:t>水地❌</a:t>
            </a:r>
          </a:p>
        </p:txBody>
      </p:sp>
      <p:cxnSp>
        <p:nvCxnSpPr>
          <p:cNvPr id="10" name="直线箭头连接符 9">
            <a:extLst>
              <a:ext uri="{FF2B5EF4-FFF2-40B4-BE49-F238E27FC236}">
                <a16:creationId xmlns:a16="http://schemas.microsoft.com/office/drawing/2014/main" id="{939369B6-F9AE-5C46-B344-6F7033A81EA1}"/>
              </a:ext>
            </a:extLst>
          </p:cNvPr>
          <p:cNvCxnSpPr/>
          <p:nvPr/>
        </p:nvCxnSpPr>
        <p:spPr>
          <a:xfrm>
            <a:off x="3302000" y="2951946"/>
            <a:ext cx="321733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文本框 10">
            <a:extLst>
              <a:ext uri="{FF2B5EF4-FFF2-40B4-BE49-F238E27FC236}">
                <a16:creationId xmlns:a16="http://schemas.microsoft.com/office/drawing/2014/main" id="{D9788685-F5F1-0349-A911-7C54AEFB20C3}"/>
              </a:ext>
            </a:extLst>
          </p:cNvPr>
          <p:cNvSpPr txBox="1"/>
          <p:nvPr/>
        </p:nvSpPr>
        <p:spPr>
          <a:xfrm>
            <a:off x="7569200" y="2590782"/>
            <a:ext cx="3522118" cy="707886"/>
          </a:xfrm>
          <a:prstGeom prst="rect">
            <a:avLst/>
          </a:prstGeom>
          <a:noFill/>
        </p:spPr>
        <p:txBody>
          <a:bodyPr wrap="none" rtlCol="0">
            <a:spAutoFit/>
          </a:bodyPr>
          <a:lstStyle/>
          <a:p>
            <a:r>
              <a:rPr kumimoji="1" lang="en-US" altLang="zh-CN" sz="4000" b="1" i="1" dirty="0"/>
              <a:t>Dataset</a:t>
            </a:r>
            <a:r>
              <a:rPr kumimoji="1" lang="zh-CN" altLang="en-US" sz="4000" b="1" i="1" dirty="0"/>
              <a:t> </a:t>
            </a:r>
            <a:r>
              <a:rPr kumimoji="1" lang="en-US" altLang="zh-CN" sz="4000" b="1" i="1" dirty="0"/>
              <a:t>biases</a:t>
            </a:r>
            <a:endParaRPr kumimoji="1" lang="zh-CN" altLang="en-US" sz="4000" b="1" i="1" dirty="0"/>
          </a:p>
        </p:txBody>
      </p:sp>
      <p:sp>
        <p:nvSpPr>
          <p:cNvPr id="9" name="文本框 8">
            <a:extLst>
              <a:ext uri="{FF2B5EF4-FFF2-40B4-BE49-F238E27FC236}">
                <a16:creationId xmlns:a16="http://schemas.microsoft.com/office/drawing/2014/main" id="{6935A721-2177-F54A-9B37-DE98E935E9C9}"/>
              </a:ext>
            </a:extLst>
          </p:cNvPr>
          <p:cNvSpPr txBox="1"/>
          <p:nvPr/>
        </p:nvSpPr>
        <p:spPr>
          <a:xfrm>
            <a:off x="1337733" y="3742267"/>
            <a:ext cx="7508787" cy="954107"/>
          </a:xfrm>
          <a:prstGeom prst="rect">
            <a:avLst/>
          </a:prstGeom>
          <a:noFill/>
        </p:spPr>
        <p:txBody>
          <a:bodyPr wrap="none" rtlCol="0">
            <a:spAutoFit/>
          </a:bodyPr>
          <a:lstStyle/>
          <a:p>
            <a:r>
              <a:rPr kumimoji="1" lang="zh-CN" altLang="en-US" sz="2800" b="1" dirty="0"/>
              <a:t>当数据量不断增大，</a:t>
            </a:r>
            <a:r>
              <a:rPr kumimoji="1" lang="en-US" altLang="zh-CN" sz="2800" b="1" dirty="0"/>
              <a:t>dataset</a:t>
            </a:r>
            <a:r>
              <a:rPr kumimoji="1" lang="zh-CN" altLang="en-US" sz="2800" b="1" dirty="0"/>
              <a:t> </a:t>
            </a:r>
            <a:r>
              <a:rPr kumimoji="1" lang="en-US" altLang="zh-CN" sz="2800" b="1" dirty="0"/>
              <a:t>biases</a:t>
            </a:r>
            <a:r>
              <a:rPr kumimoji="1" lang="zh-CN" altLang="en-US" sz="2800" b="1" dirty="0"/>
              <a:t>会消失吗？</a:t>
            </a:r>
            <a:endParaRPr kumimoji="1" lang="en-US" altLang="zh-CN" sz="2800" b="1" dirty="0"/>
          </a:p>
          <a:p>
            <a:r>
              <a:rPr kumimoji="1" lang="zh-CN" altLang="en-US" sz="2800" b="1" dirty="0"/>
              <a:t>如果扩大到像真实世界一样多则会消失吗？</a:t>
            </a:r>
          </a:p>
        </p:txBody>
      </p:sp>
      <p:sp>
        <p:nvSpPr>
          <p:cNvPr id="12" name="文本框 11">
            <a:extLst>
              <a:ext uri="{FF2B5EF4-FFF2-40B4-BE49-F238E27FC236}">
                <a16:creationId xmlns:a16="http://schemas.microsoft.com/office/drawing/2014/main" id="{CD4351D6-3593-E242-BCAC-74644CEE1552}"/>
              </a:ext>
            </a:extLst>
          </p:cNvPr>
          <p:cNvSpPr txBox="1"/>
          <p:nvPr/>
        </p:nvSpPr>
        <p:spPr>
          <a:xfrm>
            <a:off x="6677379" y="3080548"/>
            <a:ext cx="1258678" cy="369332"/>
          </a:xfrm>
          <a:prstGeom prst="rect">
            <a:avLst/>
          </a:prstGeom>
          <a:noFill/>
        </p:spPr>
        <p:txBody>
          <a:bodyPr wrap="none" rtlCol="0">
            <a:spAutoFit/>
          </a:bodyPr>
          <a:lstStyle/>
          <a:p>
            <a:r>
              <a:rPr kumimoji="1" lang="en-US" altLang="zh-CN" dirty="0"/>
              <a:t>So-</a:t>
            </a:r>
            <a:r>
              <a:rPr kumimoji="1" lang="en-US" altLang="zh-CN" dirty="0" err="1"/>
              <a:t>callded</a:t>
            </a:r>
            <a:endParaRPr kumimoji="1" lang="zh-CN" altLang="en-US" dirty="0"/>
          </a:p>
        </p:txBody>
      </p:sp>
      <p:sp>
        <p:nvSpPr>
          <p:cNvPr id="5" name="矩形 4">
            <a:extLst>
              <a:ext uri="{FF2B5EF4-FFF2-40B4-BE49-F238E27FC236}">
                <a16:creationId xmlns:a16="http://schemas.microsoft.com/office/drawing/2014/main" id="{1EB9B257-ADF3-4C4D-AF87-AAEAFB4BBC80}"/>
              </a:ext>
            </a:extLst>
          </p:cNvPr>
          <p:cNvSpPr/>
          <p:nvPr/>
        </p:nvSpPr>
        <p:spPr>
          <a:xfrm>
            <a:off x="1407662" y="4973715"/>
            <a:ext cx="1998714" cy="1200329"/>
          </a:xfrm>
          <a:prstGeom prst="rect">
            <a:avLst/>
          </a:prstGeom>
        </p:spPr>
        <p:txBody>
          <a:bodyPr wrap="square">
            <a:spAutoFit/>
          </a:bodyPr>
          <a:lstStyle/>
          <a:p>
            <a:r>
              <a:rPr kumimoji="1" lang="zh-CN" altLang="en-US" sz="7200" b="1" dirty="0">
                <a:solidFill>
                  <a:srgbClr val="FF0000"/>
                </a:solidFill>
              </a:rPr>
              <a:t>❌</a:t>
            </a:r>
            <a:endParaRPr lang="zh-CN" altLang="en-US" sz="7200" dirty="0"/>
          </a:p>
        </p:txBody>
      </p:sp>
      <p:sp>
        <p:nvSpPr>
          <p:cNvPr id="6" name="文本框 5">
            <a:extLst>
              <a:ext uri="{FF2B5EF4-FFF2-40B4-BE49-F238E27FC236}">
                <a16:creationId xmlns:a16="http://schemas.microsoft.com/office/drawing/2014/main" id="{413A5730-82BA-F64D-B248-913A533227B4}"/>
              </a:ext>
            </a:extLst>
          </p:cNvPr>
          <p:cNvSpPr txBox="1"/>
          <p:nvPr/>
        </p:nvSpPr>
        <p:spPr>
          <a:xfrm>
            <a:off x="2709334" y="5389213"/>
            <a:ext cx="7109639" cy="646331"/>
          </a:xfrm>
          <a:prstGeom prst="rect">
            <a:avLst/>
          </a:prstGeom>
          <a:noFill/>
        </p:spPr>
        <p:txBody>
          <a:bodyPr wrap="none" rtlCol="0">
            <a:spAutoFit/>
          </a:bodyPr>
          <a:lstStyle/>
          <a:p>
            <a:r>
              <a:rPr kumimoji="1" lang="zh-CN" altLang="en-US" dirty="0"/>
              <a:t>以人为例，换了上下文依然会影响我们的判断速度，甚至判断错误。</a:t>
            </a:r>
            <a:endParaRPr kumimoji="1" lang="en-US" altLang="zh-CN" dirty="0"/>
          </a:p>
          <a:p>
            <a:endParaRPr kumimoji="1" lang="zh-CN" altLang="en-US" dirty="0"/>
          </a:p>
        </p:txBody>
      </p:sp>
    </p:spTree>
    <p:extLst>
      <p:ext uri="{BB962C8B-B14F-4D97-AF65-F5344CB8AC3E}">
        <p14:creationId xmlns:p14="http://schemas.microsoft.com/office/powerpoint/2010/main" val="1721029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3CDFD-BA8A-7642-86BC-5E5B157A44B3}"/>
              </a:ext>
            </a:extLst>
          </p:cNvPr>
          <p:cNvSpPr>
            <a:spLocks noGrp="1"/>
          </p:cNvSpPr>
          <p:nvPr>
            <p:ph type="title"/>
          </p:nvPr>
        </p:nvSpPr>
        <p:spPr/>
        <p:txBody>
          <a:bodyPr/>
          <a:lstStyle/>
          <a:p>
            <a:r>
              <a:rPr kumimoji="1" lang="en-US" altLang="zh-CN" dirty="0"/>
              <a:t>2.</a:t>
            </a:r>
            <a:r>
              <a:rPr kumimoji="1" lang="zh-CN" altLang="en-US" dirty="0"/>
              <a:t> </a:t>
            </a:r>
            <a:r>
              <a:rPr kumimoji="1" lang="en-US" altLang="zh-CN" dirty="0"/>
              <a:t>Where do shortcuts come from?</a:t>
            </a:r>
            <a:endParaRPr kumimoji="1" lang="zh-CN" altLang="en-US" dirty="0"/>
          </a:p>
        </p:txBody>
      </p:sp>
      <p:sp>
        <p:nvSpPr>
          <p:cNvPr id="3" name="内容占位符 2">
            <a:extLst>
              <a:ext uri="{FF2B5EF4-FFF2-40B4-BE49-F238E27FC236}">
                <a16:creationId xmlns:a16="http://schemas.microsoft.com/office/drawing/2014/main" id="{4C3084C6-A8A8-E642-9AB0-156BD8237E15}"/>
              </a:ext>
            </a:extLst>
          </p:cNvPr>
          <p:cNvSpPr>
            <a:spLocks noGrp="1"/>
          </p:cNvSpPr>
          <p:nvPr>
            <p:ph idx="1"/>
          </p:nvPr>
        </p:nvSpPr>
        <p:spPr/>
        <p:txBody>
          <a:bodyPr>
            <a:normAutofit/>
          </a:bodyPr>
          <a:lstStyle/>
          <a:p>
            <a:pPr lvl="1"/>
            <a:r>
              <a:rPr kumimoji="1" lang="en-US" altLang="zh-CN" sz="3200" b="1" dirty="0">
                <a:solidFill>
                  <a:srgbClr val="FF0000"/>
                </a:solidFill>
              </a:rPr>
              <a:t>1.</a:t>
            </a:r>
            <a:r>
              <a:rPr kumimoji="1" lang="zh-CN" altLang="en-US" sz="3200" b="1" dirty="0">
                <a:solidFill>
                  <a:srgbClr val="FF0000"/>
                </a:solidFill>
              </a:rPr>
              <a:t> </a:t>
            </a:r>
            <a:r>
              <a:rPr kumimoji="1" lang="en-US" altLang="zh-CN" sz="3200" b="1" dirty="0">
                <a:solidFill>
                  <a:srgbClr val="FF0000"/>
                </a:solidFill>
              </a:rPr>
              <a:t>shortcut</a:t>
            </a:r>
            <a:r>
              <a:rPr kumimoji="1" lang="zh-CN" altLang="en-US" sz="3200" b="1" dirty="0">
                <a:solidFill>
                  <a:srgbClr val="FF0000"/>
                </a:solidFill>
              </a:rPr>
              <a:t> </a:t>
            </a:r>
            <a:r>
              <a:rPr kumimoji="1" lang="en-US" altLang="zh-CN" sz="3200" b="1" dirty="0">
                <a:solidFill>
                  <a:srgbClr val="FF0000"/>
                </a:solidFill>
              </a:rPr>
              <a:t>opportunities/feature</a:t>
            </a:r>
            <a:r>
              <a:rPr kumimoji="1" lang="zh-CN" altLang="en-US" sz="3200" b="1" dirty="0">
                <a:solidFill>
                  <a:srgbClr val="FF0000"/>
                </a:solidFill>
              </a:rPr>
              <a:t> </a:t>
            </a:r>
            <a:r>
              <a:rPr kumimoji="1" lang="en-US" altLang="zh-CN" sz="3200" b="1" dirty="0">
                <a:solidFill>
                  <a:srgbClr val="FF0000"/>
                </a:solidFill>
              </a:rPr>
              <a:t>in</a:t>
            </a:r>
            <a:r>
              <a:rPr kumimoji="1" lang="zh-CN" altLang="en-US" sz="3200" b="1" dirty="0">
                <a:solidFill>
                  <a:srgbClr val="FF0000"/>
                </a:solidFill>
              </a:rPr>
              <a:t> </a:t>
            </a:r>
            <a:r>
              <a:rPr kumimoji="1" lang="en-US" altLang="zh-CN" sz="3200" b="1" dirty="0">
                <a:solidFill>
                  <a:srgbClr val="FF0000"/>
                </a:solidFill>
              </a:rPr>
              <a:t>the data</a:t>
            </a:r>
          </a:p>
          <a:p>
            <a:pPr marL="914400" lvl="2" indent="0">
              <a:buNone/>
            </a:pPr>
            <a:endParaRPr kumimoji="1" lang="en-US" altLang="zh-CN" sz="2800" b="1" dirty="0">
              <a:solidFill>
                <a:srgbClr val="FF0000"/>
              </a:solidFill>
            </a:endParaRPr>
          </a:p>
        </p:txBody>
      </p:sp>
      <p:sp>
        <p:nvSpPr>
          <p:cNvPr id="8" name="文本框 7">
            <a:extLst>
              <a:ext uri="{FF2B5EF4-FFF2-40B4-BE49-F238E27FC236}">
                <a16:creationId xmlns:a16="http://schemas.microsoft.com/office/drawing/2014/main" id="{19C30179-66F6-AA47-8FD5-A10E8DCD6ABE}"/>
              </a:ext>
            </a:extLst>
          </p:cNvPr>
          <p:cNvSpPr txBox="1"/>
          <p:nvPr/>
        </p:nvSpPr>
        <p:spPr>
          <a:xfrm>
            <a:off x="643609" y="2474893"/>
            <a:ext cx="3217333" cy="954107"/>
          </a:xfrm>
          <a:prstGeom prst="rect">
            <a:avLst/>
          </a:prstGeom>
          <a:noFill/>
        </p:spPr>
        <p:txBody>
          <a:bodyPr wrap="square" rtlCol="0">
            <a:spAutoFit/>
          </a:bodyPr>
          <a:lstStyle/>
          <a:p>
            <a:r>
              <a:rPr kumimoji="1" lang="zh-CN" altLang="en-US" sz="2800" dirty="0"/>
              <a:t>牛</a:t>
            </a:r>
            <a:r>
              <a:rPr kumimoji="1" lang="en-US" altLang="zh-CN" sz="2800" dirty="0"/>
              <a:t>---</a:t>
            </a:r>
            <a:r>
              <a:rPr kumimoji="1" lang="zh-CN" altLang="en-US" sz="2800" dirty="0"/>
              <a:t>草地✅</a:t>
            </a:r>
            <a:endParaRPr kumimoji="1" lang="en-US" altLang="zh-CN" sz="2800" dirty="0"/>
          </a:p>
          <a:p>
            <a:r>
              <a:rPr kumimoji="1" lang="zh-CN" altLang="en-US" sz="2800" dirty="0"/>
              <a:t>牛</a:t>
            </a:r>
            <a:r>
              <a:rPr kumimoji="1" lang="en-US" altLang="zh-CN" sz="2800" dirty="0"/>
              <a:t>---</a:t>
            </a:r>
            <a:r>
              <a:rPr kumimoji="1" lang="zh-CN" altLang="en-US" sz="2800" dirty="0"/>
              <a:t>水地❌</a:t>
            </a:r>
          </a:p>
        </p:txBody>
      </p:sp>
      <p:cxnSp>
        <p:nvCxnSpPr>
          <p:cNvPr id="10" name="直线箭头连接符 9">
            <a:extLst>
              <a:ext uri="{FF2B5EF4-FFF2-40B4-BE49-F238E27FC236}">
                <a16:creationId xmlns:a16="http://schemas.microsoft.com/office/drawing/2014/main" id="{939369B6-F9AE-5C46-B344-6F7033A81EA1}"/>
              </a:ext>
            </a:extLst>
          </p:cNvPr>
          <p:cNvCxnSpPr/>
          <p:nvPr/>
        </p:nvCxnSpPr>
        <p:spPr>
          <a:xfrm>
            <a:off x="3302000" y="2951946"/>
            <a:ext cx="321733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文本框 10">
            <a:extLst>
              <a:ext uri="{FF2B5EF4-FFF2-40B4-BE49-F238E27FC236}">
                <a16:creationId xmlns:a16="http://schemas.microsoft.com/office/drawing/2014/main" id="{D9788685-F5F1-0349-A911-7C54AEFB20C3}"/>
              </a:ext>
            </a:extLst>
          </p:cNvPr>
          <p:cNvSpPr txBox="1"/>
          <p:nvPr/>
        </p:nvSpPr>
        <p:spPr>
          <a:xfrm>
            <a:off x="7569200" y="2590782"/>
            <a:ext cx="3522118" cy="707886"/>
          </a:xfrm>
          <a:prstGeom prst="rect">
            <a:avLst/>
          </a:prstGeom>
          <a:noFill/>
        </p:spPr>
        <p:txBody>
          <a:bodyPr wrap="none" rtlCol="0">
            <a:spAutoFit/>
          </a:bodyPr>
          <a:lstStyle/>
          <a:p>
            <a:r>
              <a:rPr kumimoji="1" lang="en-US" altLang="zh-CN" sz="4000" b="1" i="1" dirty="0"/>
              <a:t>Dataset</a:t>
            </a:r>
            <a:r>
              <a:rPr kumimoji="1" lang="zh-CN" altLang="en-US" sz="4000" b="1" i="1" dirty="0"/>
              <a:t> </a:t>
            </a:r>
            <a:r>
              <a:rPr kumimoji="1" lang="en-US" altLang="zh-CN" sz="4000" b="1" i="1" dirty="0"/>
              <a:t>biases</a:t>
            </a:r>
            <a:endParaRPr kumimoji="1" lang="zh-CN" altLang="en-US" sz="4000" b="1" i="1" dirty="0"/>
          </a:p>
        </p:txBody>
      </p:sp>
      <p:sp>
        <p:nvSpPr>
          <p:cNvPr id="9" name="文本框 8">
            <a:extLst>
              <a:ext uri="{FF2B5EF4-FFF2-40B4-BE49-F238E27FC236}">
                <a16:creationId xmlns:a16="http://schemas.microsoft.com/office/drawing/2014/main" id="{6935A721-2177-F54A-9B37-DE98E935E9C9}"/>
              </a:ext>
            </a:extLst>
          </p:cNvPr>
          <p:cNvSpPr txBox="1"/>
          <p:nvPr/>
        </p:nvSpPr>
        <p:spPr>
          <a:xfrm>
            <a:off x="1337733" y="3742267"/>
            <a:ext cx="7508787" cy="954107"/>
          </a:xfrm>
          <a:prstGeom prst="rect">
            <a:avLst/>
          </a:prstGeom>
          <a:noFill/>
        </p:spPr>
        <p:txBody>
          <a:bodyPr wrap="none" rtlCol="0">
            <a:spAutoFit/>
          </a:bodyPr>
          <a:lstStyle/>
          <a:p>
            <a:r>
              <a:rPr kumimoji="1" lang="zh-CN" altLang="en-US" sz="2800" b="1" dirty="0"/>
              <a:t>当数据量不断增大，</a:t>
            </a:r>
            <a:r>
              <a:rPr kumimoji="1" lang="en-US" altLang="zh-CN" sz="2800" b="1" dirty="0"/>
              <a:t>dataset</a:t>
            </a:r>
            <a:r>
              <a:rPr kumimoji="1" lang="zh-CN" altLang="en-US" sz="2800" b="1" dirty="0"/>
              <a:t> </a:t>
            </a:r>
            <a:r>
              <a:rPr kumimoji="1" lang="en-US" altLang="zh-CN" sz="2800" b="1" dirty="0"/>
              <a:t>biases</a:t>
            </a:r>
            <a:r>
              <a:rPr kumimoji="1" lang="zh-CN" altLang="en-US" sz="2800" b="1" dirty="0"/>
              <a:t>会消失吗？</a:t>
            </a:r>
            <a:endParaRPr kumimoji="1" lang="en-US" altLang="zh-CN" sz="2800" b="1" dirty="0"/>
          </a:p>
          <a:p>
            <a:r>
              <a:rPr kumimoji="1" lang="zh-CN" altLang="en-US" sz="2800" b="1" dirty="0"/>
              <a:t>如果扩大到像真实世界一样多则会消失吗？</a:t>
            </a:r>
          </a:p>
        </p:txBody>
      </p:sp>
      <p:sp>
        <p:nvSpPr>
          <p:cNvPr id="12" name="文本框 11">
            <a:extLst>
              <a:ext uri="{FF2B5EF4-FFF2-40B4-BE49-F238E27FC236}">
                <a16:creationId xmlns:a16="http://schemas.microsoft.com/office/drawing/2014/main" id="{CD4351D6-3593-E242-BCAC-74644CEE1552}"/>
              </a:ext>
            </a:extLst>
          </p:cNvPr>
          <p:cNvSpPr txBox="1"/>
          <p:nvPr/>
        </p:nvSpPr>
        <p:spPr>
          <a:xfrm>
            <a:off x="6677379" y="3080548"/>
            <a:ext cx="1258678" cy="369332"/>
          </a:xfrm>
          <a:prstGeom prst="rect">
            <a:avLst/>
          </a:prstGeom>
          <a:noFill/>
        </p:spPr>
        <p:txBody>
          <a:bodyPr wrap="none" rtlCol="0">
            <a:spAutoFit/>
          </a:bodyPr>
          <a:lstStyle/>
          <a:p>
            <a:r>
              <a:rPr kumimoji="1" lang="en-US" altLang="zh-CN" dirty="0"/>
              <a:t>So-</a:t>
            </a:r>
            <a:r>
              <a:rPr kumimoji="1" lang="en-US" altLang="zh-CN" dirty="0" err="1"/>
              <a:t>callded</a:t>
            </a:r>
            <a:endParaRPr kumimoji="1" lang="zh-CN" altLang="en-US" dirty="0"/>
          </a:p>
        </p:txBody>
      </p:sp>
      <p:sp>
        <p:nvSpPr>
          <p:cNvPr id="5" name="矩形 4">
            <a:extLst>
              <a:ext uri="{FF2B5EF4-FFF2-40B4-BE49-F238E27FC236}">
                <a16:creationId xmlns:a16="http://schemas.microsoft.com/office/drawing/2014/main" id="{1EB9B257-ADF3-4C4D-AF87-AAEAFB4BBC80}"/>
              </a:ext>
            </a:extLst>
          </p:cNvPr>
          <p:cNvSpPr/>
          <p:nvPr/>
        </p:nvSpPr>
        <p:spPr>
          <a:xfrm>
            <a:off x="1407662" y="4973715"/>
            <a:ext cx="1998714" cy="1200329"/>
          </a:xfrm>
          <a:prstGeom prst="rect">
            <a:avLst/>
          </a:prstGeom>
        </p:spPr>
        <p:txBody>
          <a:bodyPr wrap="square">
            <a:spAutoFit/>
          </a:bodyPr>
          <a:lstStyle/>
          <a:p>
            <a:r>
              <a:rPr kumimoji="1" lang="zh-CN" altLang="en-US" sz="7200" b="1" dirty="0">
                <a:solidFill>
                  <a:srgbClr val="FF0000"/>
                </a:solidFill>
              </a:rPr>
              <a:t>❌</a:t>
            </a:r>
            <a:endParaRPr lang="zh-CN" altLang="en-US" sz="7200" dirty="0"/>
          </a:p>
        </p:txBody>
      </p:sp>
      <p:sp>
        <p:nvSpPr>
          <p:cNvPr id="6" name="文本框 5">
            <a:extLst>
              <a:ext uri="{FF2B5EF4-FFF2-40B4-BE49-F238E27FC236}">
                <a16:creationId xmlns:a16="http://schemas.microsoft.com/office/drawing/2014/main" id="{413A5730-82BA-F64D-B248-913A533227B4}"/>
              </a:ext>
            </a:extLst>
          </p:cNvPr>
          <p:cNvSpPr txBox="1"/>
          <p:nvPr/>
        </p:nvSpPr>
        <p:spPr>
          <a:xfrm>
            <a:off x="2709334" y="5389213"/>
            <a:ext cx="3555782" cy="1015663"/>
          </a:xfrm>
          <a:prstGeom prst="rect">
            <a:avLst/>
          </a:prstGeom>
          <a:noFill/>
        </p:spPr>
        <p:txBody>
          <a:bodyPr wrap="none" rtlCol="0">
            <a:spAutoFit/>
          </a:bodyPr>
          <a:lstStyle/>
          <a:p>
            <a:r>
              <a:rPr kumimoji="1" lang="zh-CN" altLang="en-US" dirty="0"/>
              <a:t>比如，有人认识这个字吗 </a:t>
            </a:r>
            <a:r>
              <a:rPr kumimoji="1" lang="zh-CN" altLang="en-US" sz="6000" b="1" dirty="0"/>
              <a:t>圳</a:t>
            </a:r>
            <a:endParaRPr kumimoji="1" lang="zh-CN" altLang="en-US" b="1" dirty="0"/>
          </a:p>
        </p:txBody>
      </p:sp>
    </p:spTree>
    <p:extLst>
      <p:ext uri="{BB962C8B-B14F-4D97-AF65-F5344CB8AC3E}">
        <p14:creationId xmlns:p14="http://schemas.microsoft.com/office/powerpoint/2010/main" val="3657083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3CDFD-BA8A-7642-86BC-5E5B157A44B3}"/>
              </a:ext>
            </a:extLst>
          </p:cNvPr>
          <p:cNvSpPr>
            <a:spLocks noGrp="1"/>
          </p:cNvSpPr>
          <p:nvPr>
            <p:ph type="title"/>
          </p:nvPr>
        </p:nvSpPr>
        <p:spPr/>
        <p:txBody>
          <a:bodyPr/>
          <a:lstStyle/>
          <a:p>
            <a:r>
              <a:rPr kumimoji="1" lang="en-US" altLang="zh-CN" dirty="0"/>
              <a:t>2.</a:t>
            </a:r>
            <a:r>
              <a:rPr kumimoji="1" lang="zh-CN" altLang="en-US" dirty="0"/>
              <a:t> </a:t>
            </a:r>
            <a:r>
              <a:rPr kumimoji="1" lang="en-US" altLang="zh-CN" dirty="0"/>
              <a:t>Where do shortcuts come from?</a:t>
            </a:r>
            <a:endParaRPr kumimoji="1" lang="zh-CN" altLang="en-US" dirty="0"/>
          </a:p>
        </p:txBody>
      </p:sp>
      <p:sp>
        <p:nvSpPr>
          <p:cNvPr id="3" name="内容占位符 2">
            <a:extLst>
              <a:ext uri="{FF2B5EF4-FFF2-40B4-BE49-F238E27FC236}">
                <a16:creationId xmlns:a16="http://schemas.microsoft.com/office/drawing/2014/main" id="{4C3084C6-A8A8-E642-9AB0-156BD8237E15}"/>
              </a:ext>
            </a:extLst>
          </p:cNvPr>
          <p:cNvSpPr>
            <a:spLocks noGrp="1"/>
          </p:cNvSpPr>
          <p:nvPr>
            <p:ph idx="1"/>
          </p:nvPr>
        </p:nvSpPr>
        <p:spPr/>
        <p:txBody>
          <a:bodyPr>
            <a:normAutofit/>
          </a:bodyPr>
          <a:lstStyle/>
          <a:p>
            <a:pPr lvl="1"/>
            <a:r>
              <a:rPr kumimoji="1" lang="en-US" altLang="zh-CN" sz="3200" b="1" dirty="0">
                <a:solidFill>
                  <a:srgbClr val="FF0000"/>
                </a:solidFill>
              </a:rPr>
              <a:t>2.</a:t>
            </a:r>
            <a:r>
              <a:rPr kumimoji="1" lang="zh-CN" altLang="en-US" sz="3200" b="1" dirty="0">
                <a:solidFill>
                  <a:srgbClr val="FF0000"/>
                </a:solidFill>
              </a:rPr>
              <a:t> </a:t>
            </a:r>
            <a:r>
              <a:rPr kumimoji="1" lang="en" altLang="zh-CN" sz="3200" b="1" dirty="0">
                <a:solidFill>
                  <a:srgbClr val="FF0000"/>
                </a:solidFill>
              </a:rPr>
              <a:t>feature</a:t>
            </a:r>
            <a:r>
              <a:rPr kumimoji="1" lang="zh-CN" altLang="en-US" sz="3200" b="1" dirty="0">
                <a:solidFill>
                  <a:srgbClr val="FF0000"/>
                </a:solidFill>
              </a:rPr>
              <a:t> </a:t>
            </a:r>
            <a:r>
              <a:rPr kumimoji="1" lang="en-US" altLang="zh-CN" sz="3200" b="1" dirty="0">
                <a:solidFill>
                  <a:srgbClr val="FF0000"/>
                </a:solidFill>
              </a:rPr>
              <a:t>combination to form a decision rule</a:t>
            </a:r>
            <a:endParaRPr kumimoji="1" lang="en-US" altLang="zh-CN" sz="2800" b="1" dirty="0">
              <a:solidFill>
                <a:srgbClr val="FF0000"/>
              </a:solidFill>
            </a:endParaRPr>
          </a:p>
        </p:txBody>
      </p:sp>
      <p:pic>
        <p:nvPicPr>
          <p:cNvPr id="4" name="图片 3">
            <a:extLst>
              <a:ext uri="{FF2B5EF4-FFF2-40B4-BE49-F238E27FC236}">
                <a16:creationId xmlns:a16="http://schemas.microsoft.com/office/drawing/2014/main" id="{17A2C3DB-F3BA-B042-9EB2-9FD28593BEC1}"/>
              </a:ext>
            </a:extLst>
          </p:cNvPr>
          <p:cNvPicPr>
            <a:picLocks noChangeAspect="1"/>
          </p:cNvPicPr>
          <p:nvPr/>
        </p:nvPicPr>
        <p:blipFill>
          <a:blip r:embed="rId3"/>
          <a:stretch>
            <a:fillRect/>
          </a:stretch>
        </p:blipFill>
        <p:spPr>
          <a:xfrm>
            <a:off x="838200" y="2544232"/>
            <a:ext cx="2810933" cy="2491509"/>
          </a:xfrm>
          <a:prstGeom prst="rect">
            <a:avLst/>
          </a:prstGeom>
        </p:spPr>
      </p:pic>
      <p:sp>
        <p:nvSpPr>
          <p:cNvPr id="7" name="文本框 6">
            <a:extLst>
              <a:ext uri="{FF2B5EF4-FFF2-40B4-BE49-F238E27FC236}">
                <a16:creationId xmlns:a16="http://schemas.microsoft.com/office/drawing/2014/main" id="{5E6947DA-0C62-034F-9BA6-238C5C40604A}"/>
              </a:ext>
            </a:extLst>
          </p:cNvPr>
          <p:cNvSpPr txBox="1"/>
          <p:nvPr/>
        </p:nvSpPr>
        <p:spPr>
          <a:xfrm>
            <a:off x="3878085" y="2544232"/>
            <a:ext cx="4929555" cy="1631216"/>
          </a:xfrm>
          <a:prstGeom prst="rect">
            <a:avLst/>
          </a:prstGeom>
          <a:noFill/>
        </p:spPr>
        <p:txBody>
          <a:bodyPr wrap="none" rtlCol="0">
            <a:spAutoFit/>
          </a:bodyPr>
          <a:lstStyle/>
          <a:p>
            <a:r>
              <a:rPr kumimoji="1" lang="en" altLang="zh-CN" sz="2800" b="1" dirty="0"/>
              <a:t>What makes a cat a cat?</a:t>
            </a:r>
          </a:p>
          <a:p>
            <a:endParaRPr kumimoji="1" lang="en" altLang="zh-CN" dirty="0"/>
          </a:p>
          <a:p>
            <a:r>
              <a:rPr kumimoji="1" lang="zh-CN" altLang="en-US" dirty="0"/>
              <a:t>大家能识别出这个动物吗？</a:t>
            </a:r>
            <a:endParaRPr kumimoji="1" lang="en-US" altLang="zh-CN" dirty="0"/>
          </a:p>
          <a:p>
            <a:endParaRPr kumimoji="1" lang="en-US" altLang="zh-CN" dirty="0"/>
          </a:p>
          <a:p>
            <a:r>
              <a:rPr kumimoji="1" lang="en-US" altLang="zh-CN" dirty="0"/>
              <a:t>DNNs</a:t>
            </a:r>
            <a:r>
              <a:rPr kumimoji="1" lang="zh-CN" altLang="en-US" dirty="0"/>
              <a:t>能否识别出，如果不能，会误认为什么？</a:t>
            </a:r>
          </a:p>
        </p:txBody>
      </p:sp>
    </p:spTree>
    <p:extLst>
      <p:ext uri="{BB962C8B-B14F-4D97-AF65-F5344CB8AC3E}">
        <p14:creationId xmlns:p14="http://schemas.microsoft.com/office/powerpoint/2010/main" val="838867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3CDFD-BA8A-7642-86BC-5E5B157A44B3}"/>
              </a:ext>
            </a:extLst>
          </p:cNvPr>
          <p:cNvSpPr>
            <a:spLocks noGrp="1"/>
          </p:cNvSpPr>
          <p:nvPr>
            <p:ph type="title"/>
          </p:nvPr>
        </p:nvSpPr>
        <p:spPr/>
        <p:txBody>
          <a:bodyPr/>
          <a:lstStyle/>
          <a:p>
            <a:r>
              <a:rPr kumimoji="1" lang="en-US" altLang="zh-CN" dirty="0"/>
              <a:t>2.</a:t>
            </a:r>
            <a:r>
              <a:rPr kumimoji="1" lang="zh-CN" altLang="en-US" dirty="0"/>
              <a:t> </a:t>
            </a:r>
            <a:r>
              <a:rPr kumimoji="1" lang="en-US" altLang="zh-CN" dirty="0"/>
              <a:t>Where do shortcuts come from?</a:t>
            </a:r>
            <a:endParaRPr kumimoji="1" lang="zh-CN" altLang="en-US" dirty="0"/>
          </a:p>
        </p:txBody>
      </p:sp>
      <p:sp>
        <p:nvSpPr>
          <p:cNvPr id="3" name="内容占位符 2">
            <a:extLst>
              <a:ext uri="{FF2B5EF4-FFF2-40B4-BE49-F238E27FC236}">
                <a16:creationId xmlns:a16="http://schemas.microsoft.com/office/drawing/2014/main" id="{4C3084C6-A8A8-E642-9AB0-156BD8237E15}"/>
              </a:ext>
            </a:extLst>
          </p:cNvPr>
          <p:cNvSpPr>
            <a:spLocks noGrp="1"/>
          </p:cNvSpPr>
          <p:nvPr>
            <p:ph idx="1"/>
          </p:nvPr>
        </p:nvSpPr>
        <p:spPr/>
        <p:txBody>
          <a:bodyPr>
            <a:normAutofit/>
          </a:bodyPr>
          <a:lstStyle/>
          <a:p>
            <a:pPr lvl="1"/>
            <a:r>
              <a:rPr kumimoji="1" lang="en-US" altLang="zh-CN" sz="3200" b="1" dirty="0">
                <a:solidFill>
                  <a:srgbClr val="FF0000"/>
                </a:solidFill>
              </a:rPr>
              <a:t>2.</a:t>
            </a:r>
            <a:r>
              <a:rPr kumimoji="1" lang="zh-CN" altLang="en-US" sz="3200" b="1" dirty="0">
                <a:solidFill>
                  <a:srgbClr val="FF0000"/>
                </a:solidFill>
              </a:rPr>
              <a:t> </a:t>
            </a:r>
            <a:r>
              <a:rPr kumimoji="1" lang="en" altLang="zh-CN" sz="3200" b="1" dirty="0">
                <a:solidFill>
                  <a:srgbClr val="FF0000"/>
                </a:solidFill>
              </a:rPr>
              <a:t>feature</a:t>
            </a:r>
            <a:r>
              <a:rPr kumimoji="1" lang="zh-CN" altLang="en-US" sz="3200" b="1" dirty="0">
                <a:solidFill>
                  <a:srgbClr val="FF0000"/>
                </a:solidFill>
              </a:rPr>
              <a:t> </a:t>
            </a:r>
            <a:r>
              <a:rPr kumimoji="1" lang="en-US" altLang="zh-CN" sz="3200" b="1" dirty="0">
                <a:solidFill>
                  <a:srgbClr val="FF0000"/>
                </a:solidFill>
              </a:rPr>
              <a:t>combination to form a decision rule</a:t>
            </a:r>
            <a:endParaRPr kumimoji="1" lang="en-US" altLang="zh-CN" sz="2800" b="1" dirty="0">
              <a:solidFill>
                <a:srgbClr val="FF0000"/>
              </a:solidFill>
            </a:endParaRPr>
          </a:p>
        </p:txBody>
      </p:sp>
      <p:pic>
        <p:nvPicPr>
          <p:cNvPr id="4" name="图片 3">
            <a:extLst>
              <a:ext uri="{FF2B5EF4-FFF2-40B4-BE49-F238E27FC236}">
                <a16:creationId xmlns:a16="http://schemas.microsoft.com/office/drawing/2014/main" id="{17A2C3DB-F3BA-B042-9EB2-9FD28593BEC1}"/>
              </a:ext>
            </a:extLst>
          </p:cNvPr>
          <p:cNvPicPr>
            <a:picLocks noChangeAspect="1"/>
          </p:cNvPicPr>
          <p:nvPr/>
        </p:nvPicPr>
        <p:blipFill>
          <a:blip r:embed="rId3"/>
          <a:stretch>
            <a:fillRect/>
          </a:stretch>
        </p:blipFill>
        <p:spPr>
          <a:xfrm>
            <a:off x="838200" y="2544232"/>
            <a:ext cx="2810933" cy="2491509"/>
          </a:xfrm>
          <a:prstGeom prst="rect">
            <a:avLst/>
          </a:prstGeom>
        </p:spPr>
      </p:pic>
      <p:sp>
        <p:nvSpPr>
          <p:cNvPr id="7" name="文本框 6">
            <a:extLst>
              <a:ext uri="{FF2B5EF4-FFF2-40B4-BE49-F238E27FC236}">
                <a16:creationId xmlns:a16="http://schemas.microsoft.com/office/drawing/2014/main" id="{5E6947DA-0C62-034F-9BA6-238C5C40604A}"/>
              </a:ext>
            </a:extLst>
          </p:cNvPr>
          <p:cNvSpPr txBox="1"/>
          <p:nvPr/>
        </p:nvSpPr>
        <p:spPr>
          <a:xfrm>
            <a:off x="3878085" y="2544232"/>
            <a:ext cx="8441735" cy="3385542"/>
          </a:xfrm>
          <a:prstGeom prst="rect">
            <a:avLst/>
          </a:prstGeom>
          <a:noFill/>
        </p:spPr>
        <p:txBody>
          <a:bodyPr wrap="none" rtlCol="0">
            <a:spAutoFit/>
          </a:bodyPr>
          <a:lstStyle/>
          <a:p>
            <a:r>
              <a:rPr kumimoji="1" lang="en" altLang="zh-CN" sz="2800" b="1" dirty="0"/>
              <a:t>What makes a cat a cat?</a:t>
            </a:r>
          </a:p>
          <a:p>
            <a:endParaRPr kumimoji="1" lang="en" altLang="zh-CN" dirty="0"/>
          </a:p>
          <a:p>
            <a:r>
              <a:rPr lang="en" altLang="zh-CN" sz="2400" dirty="0"/>
              <a:t>DNNs strongly rely on </a:t>
            </a:r>
            <a:r>
              <a:rPr lang="en" altLang="zh-CN" sz="2800" b="1" dirty="0">
                <a:solidFill>
                  <a:srgbClr val="FF0000"/>
                </a:solidFill>
              </a:rPr>
              <a:t>texture cues </a:t>
            </a:r>
            <a:r>
              <a:rPr lang="en" altLang="zh-CN" sz="2400" dirty="0"/>
              <a:t>for object classification, </a:t>
            </a:r>
          </a:p>
          <a:p>
            <a:r>
              <a:rPr lang="en" altLang="zh-CN" sz="2400" dirty="0"/>
              <a:t>largely ignoring global object shape.</a:t>
            </a:r>
          </a:p>
          <a:p>
            <a:endParaRPr lang="en" altLang="zh-CN" dirty="0"/>
          </a:p>
          <a:p>
            <a:r>
              <a:rPr lang="zh-CN" altLang="en" sz="8000" dirty="0"/>
              <a:t>大象</a:t>
            </a:r>
            <a:r>
              <a:rPr lang="zh-CN" altLang="en-US" sz="8000" dirty="0"/>
              <a:t> </a:t>
            </a:r>
            <a:r>
              <a:rPr lang="en-US" altLang="zh-CN" sz="8000" dirty="0"/>
              <a:t>🐘</a:t>
            </a:r>
            <a:r>
              <a:rPr lang="en" altLang="zh-CN" sz="8000" dirty="0"/>
              <a:t> </a:t>
            </a:r>
          </a:p>
          <a:p>
            <a:endParaRPr kumimoji="1" lang="zh-CN" altLang="en-US" dirty="0"/>
          </a:p>
        </p:txBody>
      </p:sp>
      <p:sp>
        <p:nvSpPr>
          <p:cNvPr id="13" name="文本框 12">
            <a:extLst>
              <a:ext uri="{FF2B5EF4-FFF2-40B4-BE49-F238E27FC236}">
                <a16:creationId xmlns:a16="http://schemas.microsoft.com/office/drawing/2014/main" id="{BFC6FAFF-5011-D840-93AB-6CA19368DBDA}"/>
              </a:ext>
            </a:extLst>
          </p:cNvPr>
          <p:cNvSpPr txBox="1"/>
          <p:nvPr/>
        </p:nvSpPr>
        <p:spPr>
          <a:xfrm>
            <a:off x="338667" y="5754348"/>
            <a:ext cx="12458860" cy="1569660"/>
          </a:xfrm>
          <a:prstGeom prst="rect">
            <a:avLst/>
          </a:prstGeom>
          <a:noFill/>
        </p:spPr>
        <p:txBody>
          <a:bodyPr wrap="none" rtlCol="0">
            <a:spAutoFit/>
          </a:bodyPr>
          <a:lstStyle/>
          <a:p>
            <a:r>
              <a:rPr kumimoji="1" lang="en-US" altLang="zh-CN" sz="2400" dirty="0"/>
              <a:t>Learner</a:t>
            </a:r>
            <a:r>
              <a:rPr kumimoji="1" lang="zh-CN" altLang="en-US" sz="2400" dirty="0"/>
              <a:t>只从训练集中选出能区分训练集中</a:t>
            </a:r>
            <a:r>
              <a:rPr kumimoji="1" lang="en-US" altLang="zh-CN" sz="2400" dirty="0"/>
              <a:t>object</a:t>
            </a:r>
            <a:r>
              <a:rPr kumimoji="1" lang="zh-CN" altLang="en-US" sz="2400" dirty="0"/>
              <a:t>的属性（如</a:t>
            </a:r>
            <a:r>
              <a:rPr kumimoji="1" lang="en-US" altLang="zh-CN" sz="2400" dirty="0"/>
              <a:t>texture</a:t>
            </a:r>
            <a:r>
              <a:rPr kumimoji="1" lang="zh-CN" altLang="en-US" sz="2400" dirty="0"/>
              <a:t>，众多属性中的一个），</a:t>
            </a:r>
            <a:endParaRPr kumimoji="1" lang="en-US" altLang="zh-CN" sz="2400" dirty="0"/>
          </a:p>
          <a:p>
            <a:r>
              <a:rPr kumimoji="1" lang="zh-CN" altLang="en-US" sz="2400" dirty="0"/>
              <a:t>并不知道如何组合这些特征。（例中只用</a:t>
            </a:r>
            <a:r>
              <a:rPr kumimoji="1" lang="en-US" altLang="zh-CN" sz="2400" dirty="0"/>
              <a:t>texture</a:t>
            </a:r>
            <a:r>
              <a:rPr kumimoji="1" lang="zh-CN" altLang="en-US" sz="2400" dirty="0"/>
              <a:t>而忽略了</a:t>
            </a:r>
            <a:r>
              <a:rPr kumimoji="1" lang="en-US" altLang="zh-CN" sz="2400" dirty="0"/>
              <a:t>shape</a:t>
            </a:r>
            <a:r>
              <a:rPr kumimoji="1" lang="zh-CN" altLang="en-US" sz="2400" dirty="0"/>
              <a:t>属性，而需两者结合才能</a:t>
            </a:r>
            <a:endParaRPr kumimoji="1" lang="en-US" altLang="zh-CN" sz="2400" dirty="0"/>
          </a:p>
          <a:p>
            <a:r>
              <a:rPr kumimoji="1" lang="zh-CN" altLang="en-US" sz="2400" dirty="0"/>
              <a:t>更好的判断）</a:t>
            </a:r>
            <a:endParaRPr kumimoji="1" lang="en-US" altLang="zh-CN" sz="2400" dirty="0"/>
          </a:p>
          <a:p>
            <a:pPr marL="342900" indent="-342900">
              <a:buAutoNum type="arabicPeriod"/>
            </a:pPr>
            <a:endParaRPr kumimoji="1" lang="zh-CN" altLang="en-US" sz="2400" dirty="0"/>
          </a:p>
        </p:txBody>
      </p:sp>
    </p:spTree>
    <p:extLst>
      <p:ext uri="{BB962C8B-B14F-4D97-AF65-F5344CB8AC3E}">
        <p14:creationId xmlns:p14="http://schemas.microsoft.com/office/powerpoint/2010/main" val="1058364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3CDFD-BA8A-7642-86BC-5E5B157A44B3}"/>
              </a:ext>
            </a:extLst>
          </p:cNvPr>
          <p:cNvSpPr>
            <a:spLocks noGrp="1"/>
          </p:cNvSpPr>
          <p:nvPr>
            <p:ph type="title"/>
          </p:nvPr>
        </p:nvSpPr>
        <p:spPr/>
        <p:txBody>
          <a:bodyPr/>
          <a:lstStyle/>
          <a:p>
            <a:r>
              <a:rPr kumimoji="1" lang="en-US" altLang="zh-CN" dirty="0"/>
              <a:t>2.</a:t>
            </a:r>
            <a:r>
              <a:rPr kumimoji="1" lang="zh-CN" altLang="en-US" dirty="0"/>
              <a:t> </a:t>
            </a:r>
            <a:r>
              <a:rPr kumimoji="1" lang="en-US" altLang="zh-CN" dirty="0"/>
              <a:t>Where do shortcuts come from?</a:t>
            </a:r>
            <a:endParaRPr kumimoji="1" lang="zh-CN" altLang="en-US" dirty="0"/>
          </a:p>
        </p:txBody>
      </p:sp>
      <p:sp>
        <p:nvSpPr>
          <p:cNvPr id="3" name="内容占位符 2">
            <a:extLst>
              <a:ext uri="{FF2B5EF4-FFF2-40B4-BE49-F238E27FC236}">
                <a16:creationId xmlns:a16="http://schemas.microsoft.com/office/drawing/2014/main" id="{4C3084C6-A8A8-E642-9AB0-156BD8237E15}"/>
              </a:ext>
            </a:extLst>
          </p:cNvPr>
          <p:cNvSpPr>
            <a:spLocks noGrp="1"/>
          </p:cNvSpPr>
          <p:nvPr>
            <p:ph idx="1"/>
          </p:nvPr>
        </p:nvSpPr>
        <p:spPr/>
        <p:txBody>
          <a:bodyPr>
            <a:normAutofit/>
          </a:bodyPr>
          <a:lstStyle/>
          <a:p>
            <a:pPr lvl="1"/>
            <a:r>
              <a:rPr kumimoji="1" lang="en-US" altLang="zh-CN" sz="3200" b="1" dirty="0">
                <a:solidFill>
                  <a:srgbClr val="FF0000"/>
                </a:solidFill>
              </a:rPr>
              <a:t>2.</a:t>
            </a:r>
            <a:r>
              <a:rPr kumimoji="1" lang="zh-CN" altLang="en-US" sz="3200" b="1" dirty="0">
                <a:solidFill>
                  <a:srgbClr val="FF0000"/>
                </a:solidFill>
              </a:rPr>
              <a:t> </a:t>
            </a:r>
            <a:r>
              <a:rPr kumimoji="1" lang="en" altLang="zh-CN" sz="3200" b="1" dirty="0">
                <a:solidFill>
                  <a:srgbClr val="FF0000"/>
                </a:solidFill>
              </a:rPr>
              <a:t>feature</a:t>
            </a:r>
            <a:r>
              <a:rPr kumimoji="1" lang="zh-CN" altLang="en-US" sz="3200" b="1" dirty="0">
                <a:solidFill>
                  <a:srgbClr val="FF0000"/>
                </a:solidFill>
              </a:rPr>
              <a:t> </a:t>
            </a:r>
            <a:r>
              <a:rPr kumimoji="1" lang="en-US" altLang="zh-CN" sz="3200" b="1" dirty="0">
                <a:solidFill>
                  <a:srgbClr val="FF0000"/>
                </a:solidFill>
              </a:rPr>
              <a:t>combination to form a decision rule</a:t>
            </a:r>
            <a:endParaRPr kumimoji="1" lang="en-US" altLang="zh-CN" sz="2800" b="1" dirty="0">
              <a:solidFill>
                <a:srgbClr val="FF0000"/>
              </a:solidFill>
            </a:endParaRPr>
          </a:p>
        </p:txBody>
      </p:sp>
      <p:pic>
        <p:nvPicPr>
          <p:cNvPr id="4" name="图片 3">
            <a:extLst>
              <a:ext uri="{FF2B5EF4-FFF2-40B4-BE49-F238E27FC236}">
                <a16:creationId xmlns:a16="http://schemas.microsoft.com/office/drawing/2014/main" id="{17A2C3DB-F3BA-B042-9EB2-9FD28593BEC1}"/>
              </a:ext>
            </a:extLst>
          </p:cNvPr>
          <p:cNvPicPr>
            <a:picLocks noChangeAspect="1"/>
          </p:cNvPicPr>
          <p:nvPr/>
        </p:nvPicPr>
        <p:blipFill>
          <a:blip r:embed="rId3"/>
          <a:stretch>
            <a:fillRect/>
          </a:stretch>
        </p:blipFill>
        <p:spPr>
          <a:xfrm>
            <a:off x="-195791" y="2341031"/>
            <a:ext cx="2810933" cy="2491509"/>
          </a:xfrm>
          <a:prstGeom prst="rect">
            <a:avLst/>
          </a:prstGeom>
        </p:spPr>
      </p:pic>
      <p:sp>
        <p:nvSpPr>
          <p:cNvPr id="5" name="文本框 4">
            <a:extLst>
              <a:ext uri="{FF2B5EF4-FFF2-40B4-BE49-F238E27FC236}">
                <a16:creationId xmlns:a16="http://schemas.microsoft.com/office/drawing/2014/main" id="{021B5241-2E97-B841-AD32-750A1DBB67B9}"/>
              </a:ext>
            </a:extLst>
          </p:cNvPr>
          <p:cNvSpPr txBox="1"/>
          <p:nvPr/>
        </p:nvSpPr>
        <p:spPr>
          <a:xfrm>
            <a:off x="2615142" y="2607733"/>
            <a:ext cx="9461244" cy="1144031"/>
          </a:xfrm>
          <a:prstGeom prst="rect">
            <a:avLst/>
          </a:prstGeom>
          <a:noFill/>
        </p:spPr>
        <p:txBody>
          <a:bodyPr wrap="none" rtlCol="0">
            <a:spAutoFit/>
          </a:bodyPr>
          <a:lstStyle/>
          <a:p>
            <a:pPr>
              <a:lnSpc>
                <a:spcPct val="150000"/>
              </a:lnSpc>
            </a:pPr>
            <a:r>
              <a:rPr lang="en" altLang="zh-CN" sz="2400" b="1" dirty="0"/>
              <a:t>The definition of an object relies on </a:t>
            </a:r>
            <a:r>
              <a:rPr lang="en" altLang="zh-CN" sz="2400" b="1" i="1" u="sng" dirty="0">
                <a:solidFill>
                  <a:srgbClr val="FF0000"/>
                </a:solidFill>
              </a:rPr>
              <a:t>a combination</a:t>
            </a:r>
            <a:r>
              <a:rPr lang="zh-CN" altLang="en-US" sz="2400" b="1" i="1" u="sng" dirty="0">
                <a:solidFill>
                  <a:srgbClr val="FF0000"/>
                </a:solidFill>
              </a:rPr>
              <a:t> </a:t>
            </a:r>
            <a:r>
              <a:rPr lang="en" altLang="zh-CN" sz="2400" b="1" i="1" u="sng" dirty="0">
                <a:solidFill>
                  <a:srgbClr val="FF0000"/>
                </a:solidFill>
              </a:rPr>
              <a:t>of information</a:t>
            </a:r>
          </a:p>
          <a:p>
            <a:pPr>
              <a:lnSpc>
                <a:spcPct val="150000"/>
              </a:lnSpc>
            </a:pPr>
            <a:r>
              <a:rPr lang="en" altLang="zh-CN" sz="2400" b="1" i="1" u="sng" dirty="0">
                <a:solidFill>
                  <a:srgbClr val="FF0000"/>
                </a:solidFill>
              </a:rPr>
              <a:t> from different sources or attributes</a:t>
            </a:r>
            <a:r>
              <a:rPr lang="en" altLang="zh-CN" sz="2400" b="1" dirty="0"/>
              <a:t> that influence a decision rule. </a:t>
            </a:r>
          </a:p>
        </p:txBody>
      </p:sp>
      <p:sp>
        <p:nvSpPr>
          <p:cNvPr id="6" name="文本框 5">
            <a:extLst>
              <a:ext uri="{FF2B5EF4-FFF2-40B4-BE49-F238E27FC236}">
                <a16:creationId xmlns:a16="http://schemas.microsoft.com/office/drawing/2014/main" id="{226FBB3E-E232-7D4C-A353-A24F66C0E86F}"/>
              </a:ext>
            </a:extLst>
          </p:cNvPr>
          <p:cNvSpPr txBox="1"/>
          <p:nvPr/>
        </p:nvSpPr>
        <p:spPr>
          <a:xfrm>
            <a:off x="2997200" y="4521200"/>
            <a:ext cx="6380273" cy="523220"/>
          </a:xfrm>
          <a:prstGeom prst="rect">
            <a:avLst/>
          </a:prstGeom>
          <a:noFill/>
        </p:spPr>
        <p:txBody>
          <a:bodyPr wrap="none" rtlCol="0">
            <a:spAutoFit/>
          </a:bodyPr>
          <a:lstStyle/>
          <a:p>
            <a:r>
              <a:rPr kumimoji="1" lang="zh-CN" altLang="en-US" sz="2800" b="1" dirty="0"/>
              <a:t>那机器有实现</a:t>
            </a:r>
            <a:r>
              <a:rPr kumimoji="1" lang="en-US" altLang="zh-CN" sz="2800" b="1" dirty="0"/>
              <a:t>feature</a:t>
            </a:r>
            <a:r>
              <a:rPr kumimoji="1" lang="zh-CN" altLang="en-US" sz="2800" b="1" dirty="0"/>
              <a:t> </a:t>
            </a:r>
            <a:r>
              <a:rPr kumimoji="1" lang="en-US" altLang="zh-CN" sz="2800" b="1" dirty="0"/>
              <a:t>combination</a:t>
            </a:r>
            <a:r>
              <a:rPr kumimoji="1" lang="zh-CN" altLang="en-US" sz="2800" b="1" dirty="0"/>
              <a:t>吗？</a:t>
            </a:r>
          </a:p>
        </p:txBody>
      </p:sp>
    </p:spTree>
    <p:extLst>
      <p:ext uri="{BB962C8B-B14F-4D97-AF65-F5344CB8AC3E}">
        <p14:creationId xmlns:p14="http://schemas.microsoft.com/office/powerpoint/2010/main" val="4019383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3CDFD-BA8A-7642-86BC-5E5B157A44B3}"/>
              </a:ext>
            </a:extLst>
          </p:cNvPr>
          <p:cNvSpPr>
            <a:spLocks noGrp="1"/>
          </p:cNvSpPr>
          <p:nvPr>
            <p:ph type="title"/>
          </p:nvPr>
        </p:nvSpPr>
        <p:spPr/>
        <p:txBody>
          <a:bodyPr/>
          <a:lstStyle/>
          <a:p>
            <a:r>
              <a:rPr kumimoji="1" lang="en-US" altLang="zh-CN" dirty="0"/>
              <a:t>2.</a:t>
            </a:r>
            <a:r>
              <a:rPr kumimoji="1" lang="zh-CN" altLang="en-US" dirty="0"/>
              <a:t> </a:t>
            </a:r>
            <a:r>
              <a:rPr kumimoji="1" lang="en-US" altLang="zh-CN" dirty="0"/>
              <a:t>Where do shortcuts come from?</a:t>
            </a:r>
            <a:endParaRPr kumimoji="1" lang="zh-CN" altLang="en-US" dirty="0"/>
          </a:p>
        </p:txBody>
      </p:sp>
      <p:sp>
        <p:nvSpPr>
          <p:cNvPr id="3" name="内容占位符 2">
            <a:extLst>
              <a:ext uri="{FF2B5EF4-FFF2-40B4-BE49-F238E27FC236}">
                <a16:creationId xmlns:a16="http://schemas.microsoft.com/office/drawing/2014/main" id="{4C3084C6-A8A8-E642-9AB0-156BD8237E15}"/>
              </a:ext>
            </a:extLst>
          </p:cNvPr>
          <p:cNvSpPr>
            <a:spLocks noGrp="1"/>
          </p:cNvSpPr>
          <p:nvPr>
            <p:ph idx="1"/>
          </p:nvPr>
        </p:nvSpPr>
        <p:spPr/>
        <p:txBody>
          <a:bodyPr>
            <a:normAutofit/>
          </a:bodyPr>
          <a:lstStyle/>
          <a:p>
            <a:pPr lvl="1"/>
            <a:r>
              <a:rPr kumimoji="1" lang="en-US" altLang="zh-CN" sz="3200" b="1" dirty="0">
                <a:solidFill>
                  <a:srgbClr val="FF0000"/>
                </a:solidFill>
              </a:rPr>
              <a:t>2.</a:t>
            </a:r>
            <a:r>
              <a:rPr kumimoji="1" lang="zh-CN" altLang="en-US" sz="3200" b="1" dirty="0">
                <a:solidFill>
                  <a:srgbClr val="FF0000"/>
                </a:solidFill>
              </a:rPr>
              <a:t> </a:t>
            </a:r>
            <a:r>
              <a:rPr kumimoji="1" lang="en" altLang="zh-CN" sz="3200" b="1" dirty="0">
                <a:solidFill>
                  <a:srgbClr val="FF0000"/>
                </a:solidFill>
              </a:rPr>
              <a:t>feature</a:t>
            </a:r>
            <a:r>
              <a:rPr kumimoji="1" lang="zh-CN" altLang="en-US" sz="3200" b="1" dirty="0">
                <a:solidFill>
                  <a:srgbClr val="FF0000"/>
                </a:solidFill>
              </a:rPr>
              <a:t> </a:t>
            </a:r>
            <a:r>
              <a:rPr kumimoji="1" lang="en-US" altLang="zh-CN" sz="3200" b="1" dirty="0">
                <a:solidFill>
                  <a:srgbClr val="FF0000"/>
                </a:solidFill>
              </a:rPr>
              <a:t>combination to form a decision rule</a:t>
            </a:r>
            <a:endParaRPr kumimoji="1" lang="en-US" altLang="zh-CN" sz="2800" b="1" dirty="0">
              <a:solidFill>
                <a:srgbClr val="FF0000"/>
              </a:solidFill>
            </a:endParaRPr>
          </a:p>
        </p:txBody>
      </p:sp>
      <p:pic>
        <p:nvPicPr>
          <p:cNvPr id="4" name="图片 3">
            <a:extLst>
              <a:ext uri="{FF2B5EF4-FFF2-40B4-BE49-F238E27FC236}">
                <a16:creationId xmlns:a16="http://schemas.microsoft.com/office/drawing/2014/main" id="{17A2C3DB-F3BA-B042-9EB2-9FD28593BEC1}"/>
              </a:ext>
            </a:extLst>
          </p:cNvPr>
          <p:cNvPicPr>
            <a:picLocks noChangeAspect="1"/>
          </p:cNvPicPr>
          <p:nvPr/>
        </p:nvPicPr>
        <p:blipFill>
          <a:blip r:embed="rId3"/>
          <a:stretch>
            <a:fillRect/>
          </a:stretch>
        </p:blipFill>
        <p:spPr>
          <a:xfrm>
            <a:off x="-195791" y="2341031"/>
            <a:ext cx="2810933" cy="2491509"/>
          </a:xfrm>
          <a:prstGeom prst="rect">
            <a:avLst/>
          </a:prstGeom>
        </p:spPr>
      </p:pic>
      <p:sp>
        <p:nvSpPr>
          <p:cNvPr id="5" name="文本框 4">
            <a:extLst>
              <a:ext uri="{FF2B5EF4-FFF2-40B4-BE49-F238E27FC236}">
                <a16:creationId xmlns:a16="http://schemas.microsoft.com/office/drawing/2014/main" id="{021B5241-2E97-B841-AD32-750A1DBB67B9}"/>
              </a:ext>
            </a:extLst>
          </p:cNvPr>
          <p:cNvSpPr txBox="1"/>
          <p:nvPr/>
        </p:nvSpPr>
        <p:spPr>
          <a:xfrm>
            <a:off x="2615142" y="2607733"/>
            <a:ext cx="9461244" cy="1144031"/>
          </a:xfrm>
          <a:prstGeom prst="rect">
            <a:avLst/>
          </a:prstGeom>
          <a:noFill/>
        </p:spPr>
        <p:txBody>
          <a:bodyPr wrap="none" rtlCol="0">
            <a:spAutoFit/>
          </a:bodyPr>
          <a:lstStyle/>
          <a:p>
            <a:pPr>
              <a:lnSpc>
                <a:spcPct val="150000"/>
              </a:lnSpc>
            </a:pPr>
            <a:r>
              <a:rPr lang="en" altLang="zh-CN" sz="2400" b="1" dirty="0"/>
              <a:t>The definition of an object relies on </a:t>
            </a:r>
            <a:r>
              <a:rPr lang="en" altLang="zh-CN" sz="2400" b="1" i="1" u="sng" dirty="0">
                <a:solidFill>
                  <a:srgbClr val="FF0000"/>
                </a:solidFill>
              </a:rPr>
              <a:t>a combination</a:t>
            </a:r>
            <a:r>
              <a:rPr lang="zh-CN" altLang="en-US" sz="2400" b="1" i="1" u="sng" dirty="0">
                <a:solidFill>
                  <a:srgbClr val="FF0000"/>
                </a:solidFill>
              </a:rPr>
              <a:t> </a:t>
            </a:r>
            <a:r>
              <a:rPr lang="en" altLang="zh-CN" sz="2400" b="1" i="1" u="sng" dirty="0">
                <a:solidFill>
                  <a:srgbClr val="FF0000"/>
                </a:solidFill>
              </a:rPr>
              <a:t>of information</a:t>
            </a:r>
          </a:p>
          <a:p>
            <a:pPr>
              <a:lnSpc>
                <a:spcPct val="150000"/>
              </a:lnSpc>
            </a:pPr>
            <a:r>
              <a:rPr lang="en" altLang="zh-CN" sz="2400" b="1" i="1" u="sng" dirty="0">
                <a:solidFill>
                  <a:srgbClr val="FF0000"/>
                </a:solidFill>
              </a:rPr>
              <a:t> from different sources or attributes</a:t>
            </a:r>
            <a:r>
              <a:rPr lang="en" altLang="zh-CN" sz="2400" b="1" dirty="0"/>
              <a:t> that influence a decision rule. </a:t>
            </a:r>
          </a:p>
        </p:txBody>
      </p:sp>
      <p:sp>
        <p:nvSpPr>
          <p:cNvPr id="6" name="文本框 5">
            <a:extLst>
              <a:ext uri="{FF2B5EF4-FFF2-40B4-BE49-F238E27FC236}">
                <a16:creationId xmlns:a16="http://schemas.microsoft.com/office/drawing/2014/main" id="{226FBB3E-E232-7D4C-A353-A24F66C0E86F}"/>
              </a:ext>
            </a:extLst>
          </p:cNvPr>
          <p:cNvSpPr txBox="1"/>
          <p:nvPr/>
        </p:nvSpPr>
        <p:spPr>
          <a:xfrm>
            <a:off x="2997200" y="4521200"/>
            <a:ext cx="6380273" cy="523220"/>
          </a:xfrm>
          <a:prstGeom prst="rect">
            <a:avLst/>
          </a:prstGeom>
          <a:noFill/>
        </p:spPr>
        <p:txBody>
          <a:bodyPr wrap="none" rtlCol="0">
            <a:spAutoFit/>
          </a:bodyPr>
          <a:lstStyle/>
          <a:p>
            <a:r>
              <a:rPr kumimoji="1" lang="zh-CN" altLang="en-US" sz="2800" b="1" dirty="0"/>
              <a:t>那机器有实现</a:t>
            </a:r>
            <a:r>
              <a:rPr kumimoji="1" lang="en-US" altLang="zh-CN" sz="2800" b="1" dirty="0"/>
              <a:t>feature</a:t>
            </a:r>
            <a:r>
              <a:rPr kumimoji="1" lang="zh-CN" altLang="en-US" sz="2800" b="1" dirty="0"/>
              <a:t> </a:t>
            </a:r>
            <a:r>
              <a:rPr kumimoji="1" lang="en-US" altLang="zh-CN" sz="2800" b="1" dirty="0"/>
              <a:t>combination</a:t>
            </a:r>
            <a:r>
              <a:rPr kumimoji="1" lang="zh-CN" altLang="en-US" sz="2800" b="1" dirty="0"/>
              <a:t>吗？</a:t>
            </a:r>
          </a:p>
        </p:txBody>
      </p:sp>
      <p:sp>
        <p:nvSpPr>
          <p:cNvPr id="7" name="文本框 6">
            <a:extLst>
              <a:ext uri="{FF2B5EF4-FFF2-40B4-BE49-F238E27FC236}">
                <a16:creationId xmlns:a16="http://schemas.microsoft.com/office/drawing/2014/main" id="{9C1B0741-B4D9-1149-9525-6906745B4A00}"/>
              </a:ext>
            </a:extLst>
          </p:cNvPr>
          <p:cNvSpPr txBox="1"/>
          <p:nvPr/>
        </p:nvSpPr>
        <p:spPr>
          <a:xfrm>
            <a:off x="9753600" y="4588933"/>
            <a:ext cx="543739" cy="523220"/>
          </a:xfrm>
          <a:prstGeom prst="rect">
            <a:avLst/>
          </a:prstGeom>
          <a:noFill/>
        </p:spPr>
        <p:txBody>
          <a:bodyPr wrap="none" rtlCol="0">
            <a:spAutoFit/>
          </a:bodyPr>
          <a:lstStyle/>
          <a:p>
            <a:r>
              <a:rPr kumimoji="1" lang="zh-CN" altLang="en-US" sz="2800" dirty="0"/>
              <a:t>❌</a:t>
            </a:r>
          </a:p>
        </p:txBody>
      </p:sp>
      <p:sp>
        <p:nvSpPr>
          <p:cNvPr id="8" name="文本框 7">
            <a:extLst>
              <a:ext uri="{FF2B5EF4-FFF2-40B4-BE49-F238E27FC236}">
                <a16:creationId xmlns:a16="http://schemas.microsoft.com/office/drawing/2014/main" id="{1CFE9411-8D42-6F4F-B8BF-820E94E98241}"/>
              </a:ext>
            </a:extLst>
          </p:cNvPr>
          <p:cNvSpPr txBox="1"/>
          <p:nvPr/>
        </p:nvSpPr>
        <p:spPr>
          <a:xfrm>
            <a:off x="2997200" y="5552246"/>
            <a:ext cx="6380273" cy="523220"/>
          </a:xfrm>
          <a:prstGeom prst="rect">
            <a:avLst/>
          </a:prstGeom>
          <a:noFill/>
        </p:spPr>
        <p:txBody>
          <a:bodyPr wrap="none" rtlCol="0">
            <a:spAutoFit/>
          </a:bodyPr>
          <a:lstStyle/>
          <a:p>
            <a:r>
              <a:rPr kumimoji="1" lang="zh-CN" altLang="en-US" sz="2800" b="1" dirty="0"/>
              <a:t>那人类有实现</a:t>
            </a:r>
            <a:r>
              <a:rPr kumimoji="1" lang="en-US" altLang="zh-CN" sz="2800" b="1" dirty="0"/>
              <a:t>feature</a:t>
            </a:r>
            <a:r>
              <a:rPr kumimoji="1" lang="zh-CN" altLang="en-US" sz="2800" b="1" dirty="0"/>
              <a:t> </a:t>
            </a:r>
            <a:r>
              <a:rPr kumimoji="1" lang="en-US" altLang="zh-CN" sz="2800" b="1" dirty="0"/>
              <a:t>combination</a:t>
            </a:r>
            <a:r>
              <a:rPr kumimoji="1" lang="zh-CN" altLang="en-US" sz="2800" b="1" dirty="0"/>
              <a:t>吗？</a:t>
            </a:r>
          </a:p>
        </p:txBody>
      </p:sp>
    </p:spTree>
    <p:extLst>
      <p:ext uri="{BB962C8B-B14F-4D97-AF65-F5344CB8AC3E}">
        <p14:creationId xmlns:p14="http://schemas.microsoft.com/office/powerpoint/2010/main" val="3781153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05F146-9931-C547-9F2B-4331E6E06B2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63A674B-5E02-EE42-A2DF-6DE97C610898}"/>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307712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3CDFD-BA8A-7642-86BC-5E5B157A44B3}"/>
              </a:ext>
            </a:extLst>
          </p:cNvPr>
          <p:cNvSpPr>
            <a:spLocks noGrp="1"/>
          </p:cNvSpPr>
          <p:nvPr>
            <p:ph type="title"/>
          </p:nvPr>
        </p:nvSpPr>
        <p:spPr/>
        <p:txBody>
          <a:bodyPr/>
          <a:lstStyle/>
          <a:p>
            <a:r>
              <a:rPr kumimoji="1" lang="en-US" altLang="zh-CN" dirty="0"/>
              <a:t>2.</a:t>
            </a:r>
            <a:r>
              <a:rPr kumimoji="1" lang="zh-CN" altLang="en-US" dirty="0"/>
              <a:t> </a:t>
            </a:r>
            <a:r>
              <a:rPr kumimoji="1" lang="en-US" altLang="zh-CN" dirty="0"/>
              <a:t>Where do shortcuts come from?</a:t>
            </a:r>
            <a:endParaRPr kumimoji="1" lang="zh-CN" altLang="en-US" dirty="0"/>
          </a:p>
        </p:txBody>
      </p:sp>
      <p:sp>
        <p:nvSpPr>
          <p:cNvPr id="3" name="内容占位符 2">
            <a:extLst>
              <a:ext uri="{FF2B5EF4-FFF2-40B4-BE49-F238E27FC236}">
                <a16:creationId xmlns:a16="http://schemas.microsoft.com/office/drawing/2014/main" id="{4C3084C6-A8A8-E642-9AB0-156BD8237E15}"/>
              </a:ext>
            </a:extLst>
          </p:cNvPr>
          <p:cNvSpPr>
            <a:spLocks noGrp="1"/>
          </p:cNvSpPr>
          <p:nvPr>
            <p:ph idx="1"/>
          </p:nvPr>
        </p:nvSpPr>
        <p:spPr/>
        <p:txBody>
          <a:bodyPr>
            <a:normAutofit/>
          </a:bodyPr>
          <a:lstStyle/>
          <a:p>
            <a:pPr lvl="1"/>
            <a:r>
              <a:rPr kumimoji="1" lang="en-US" altLang="zh-CN" sz="3200" b="1" dirty="0">
                <a:solidFill>
                  <a:srgbClr val="FF0000"/>
                </a:solidFill>
              </a:rPr>
              <a:t>2.</a:t>
            </a:r>
            <a:r>
              <a:rPr kumimoji="1" lang="zh-CN" altLang="en-US" sz="3200" b="1" dirty="0">
                <a:solidFill>
                  <a:srgbClr val="FF0000"/>
                </a:solidFill>
              </a:rPr>
              <a:t> </a:t>
            </a:r>
            <a:r>
              <a:rPr kumimoji="1" lang="en" altLang="zh-CN" sz="3200" b="1" dirty="0">
                <a:solidFill>
                  <a:srgbClr val="FF0000"/>
                </a:solidFill>
              </a:rPr>
              <a:t>feature</a:t>
            </a:r>
            <a:r>
              <a:rPr kumimoji="1" lang="zh-CN" altLang="en-US" sz="3200" b="1" dirty="0">
                <a:solidFill>
                  <a:srgbClr val="FF0000"/>
                </a:solidFill>
              </a:rPr>
              <a:t> </a:t>
            </a:r>
            <a:r>
              <a:rPr kumimoji="1" lang="en-US" altLang="zh-CN" sz="3200" b="1" dirty="0">
                <a:solidFill>
                  <a:srgbClr val="FF0000"/>
                </a:solidFill>
              </a:rPr>
              <a:t>combination to form a decision rule</a:t>
            </a:r>
            <a:endParaRPr kumimoji="1" lang="en-US" altLang="zh-CN" sz="2800" b="1" dirty="0">
              <a:solidFill>
                <a:srgbClr val="FF0000"/>
              </a:solidFill>
            </a:endParaRPr>
          </a:p>
        </p:txBody>
      </p:sp>
      <p:pic>
        <p:nvPicPr>
          <p:cNvPr id="4" name="图片 3">
            <a:extLst>
              <a:ext uri="{FF2B5EF4-FFF2-40B4-BE49-F238E27FC236}">
                <a16:creationId xmlns:a16="http://schemas.microsoft.com/office/drawing/2014/main" id="{17A2C3DB-F3BA-B042-9EB2-9FD28593BEC1}"/>
              </a:ext>
            </a:extLst>
          </p:cNvPr>
          <p:cNvPicPr>
            <a:picLocks noChangeAspect="1"/>
          </p:cNvPicPr>
          <p:nvPr/>
        </p:nvPicPr>
        <p:blipFill>
          <a:blip r:embed="rId3"/>
          <a:stretch>
            <a:fillRect/>
          </a:stretch>
        </p:blipFill>
        <p:spPr>
          <a:xfrm>
            <a:off x="-195791" y="2341031"/>
            <a:ext cx="2810933" cy="2491509"/>
          </a:xfrm>
          <a:prstGeom prst="rect">
            <a:avLst/>
          </a:prstGeom>
        </p:spPr>
      </p:pic>
      <p:sp>
        <p:nvSpPr>
          <p:cNvPr id="5" name="文本框 4">
            <a:extLst>
              <a:ext uri="{FF2B5EF4-FFF2-40B4-BE49-F238E27FC236}">
                <a16:creationId xmlns:a16="http://schemas.microsoft.com/office/drawing/2014/main" id="{021B5241-2E97-B841-AD32-750A1DBB67B9}"/>
              </a:ext>
            </a:extLst>
          </p:cNvPr>
          <p:cNvSpPr txBox="1"/>
          <p:nvPr/>
        </p:nvSpPr>
        <p:spPr>
          <a:xfrm>
            <a:off x="2615142" y="2607733"/>
            <a:ext cx="9461244" cy="1144031"/>
          </a:xfrm>
          <a:prstGeom prst="rect">
            <a:avLst/>
          </a:prstGeom>
          <a:noFill/>
        </p:spPr>
        <p:txBody>
          <a:bodyPr wrap="none" rtlCol="0">
            <a:spAutoFit/>
          </a:bodyPr>
          <a:lstStyle/>
          <a:p>
            <a:pPr>
              <a:lnSpc>
                <a:spcPct val="150000"/>
              </a:lnSpc>
            </a:pPr>
            <a:r>
              <a:rPr lang="en" altLang="zh-CN" sz="2400" b="1" dirty="0"/>
              <a:t>The definition of an object relies on </a:t>
            </a:r>
            <a:r>
              <a:rPr lang="en" altLang="zh-CN" sz="2400" b="1" i="1" u="sng" dirty="0">
                <a:solidFill>
                  <a:srgbClr val="FF0000"/>
                </a:solidFill>
              </a:rPr>
              <a:t>a combination</a:t>
            </a:r>
            <a:r>
              <a:rPr lang="zh-CN" altLang="en-US" sz="2400" b="1" i="1" u="sng" dirty="0">
                <a:solidFill>
                  <a:srgbClr val="FF0000"/>
                </a:solidFill>
              </a:rPr>
              <a:t> </a:t>
            </a:r>
            <a:r>
              <a:rPr lang="en" altLang="zh-CN" sz="2400" b="1" i="1" u="sng" dirty="0">
                <a:solidFill>
                  <a:srgbClr val="FF0000"/>
                </a:solidFill>
              </a:rPr>
              <a:t>of information</a:t>
            </a:r>
          </a:p>
          <a:p>
            <a:pPr>
              <a:lnSpc>
                <a:spcPct val="150000"/>
              </a:lnSpc>
            </a:pPr>
            <a:r>
              <a:rPr lang="en" altLang="zh-CN" sz="2400" b="1" i="1" u="sng" dirty="0">
                <a:solidFill>
                  <a:srgbClr val="FF0000"/>
                </a:solidFill>
              </a:rPr>
              <a:t> from different sources or attributes</a:t>
            </a:r>
            <a:r>
              <a:rPr lang="en" altLang="zh-CN" sz="2400" b="1" dirty="0"/>
              <a:t> that influence a decision rule. </a:t>
            </a:r>
          </a:p>
        </p:txBody>
      </p:sp>
      <p:sp>
        <p:nvSpPr>
          <p:cNvPr id="6" name="文本框 5">
            <a:extLst>
              <a:ext uri="{FF2B5EF4-FFF2-40B4-BE49-F238E27FC236}">
                <a16:creationId xmlns:a16="http://schemas.microsoft.com/office/drawing/2014/main" id="{226FBB3E-E232-7D4C-A353-A24F66C0E86F}"/>
              </a:ext>
            </a:extLst>
          </p:cNvPr>
          <p:cNvSpPr txBox="1"/>
          <p:nvPr/>
        </p:nvSpPr>
        <p:spPr>
          <a:xfrm>
            <a:off x="2997200" y="4521200"/>
            <a:ext cx="6380273" cy="523220"/>
          </a:xfrm>
          <a:prstGeom prst="rect">
            <a:avLst/>
          </a:prstGeom>
          <a:noFill/>
        </p:spPr>
        <p:txBody>
          <a:bodyPr wrap="none" rtlCol="0">
            <a:spAutoFit/>
          </a:bodyPr>
          <a:lstStyle/>
          <a:p>
            <a:r>
              <a:rPr kumimoji="1" lang="zh-CN" altLang="en-US" sz="2800" b="1" dirty="0"/>
              <a:t>那机器有实现</a:t>
            </a:r>
            <a:r>
              <a:rPr kumimoji="1" lang="en-US" altLang="zh-CN" sz="2800" b="1" dirty="0"/>
              <a:t>feature</a:t>
            </a:r>
            <a:r>
              <a:rPr kumimoji="1" lang="zh-CN" altLang="en-US" sz="2800" b="1" dirty="0"/>
              <a:t> </a:t>
            </a:r>
            <a:r>
              <a:rPr kumimoji="1" lang="en-US" altLang="zh-CN" sz="2800" b="1" dirty="0"/>
              <a:t>combination</a:t>
            </a:r>
            <a:r>
              <a:rPr kumimoji="1" lang="zh-CN" altLang="en-US" sz="2800" b="1" dirty="0"/>
              <a:t>吗？</a:t>
            </a:r>
          </a:p>
        </p:txBody>
      </p:sp>
      <p:sp>
        <p:nvSpPr>
          <p:cNvPr id="7" name="文本框 6">
            <a:extLst>
              <a:ext uri="{FF2B5EF4-FFF2-40B4-BE49-F238E27FC236}">
                <a16:creationId xmlns:a16="http://schemas.microsoft.com/office/drawing/2014/main" id="{9C1B0741-B4D9-1149-9525-6906745B4A00}"/>
              </a:ext>
            </a:extLst>
          </p:cNvPr>
          <p:cNvSpPr txBox="1"/>
          <p:nvPr/>
        </p:nvSpPr>
        <p:spPr>
          <a:xfrm>
            <a:off x="9753600" y="4588933"/>
            <a:ext cx="543739" cy="523220"/>
          </a:xfrm>
          <a:prstGeom prst="rect">
            <a:avLst/>
          </a:prstGeom>
          <a:noFill/>
        </p:spPr>
        <p:txBody>
          <a:bodyPr wrap="none" rtlCol="0">
            <a:spAutoFit/>
          </a:bodyPr>
          <a:lstStyle/>
          <a:p>
            <a:r>
              <a:rPr kumimoji="1" lang="zh-CN" altLang="en-US" sz="2800" dirty="0"/>
              <a:t>❌</a:t>
            </a:r>
          </a:p>
        </p:txBody>
      </p:sp>
      <p:sp>
        <p:nvSpPr>
          <p:cNvPr id="8" name="文本框 7">
            <a:extLst>
              <a:ext uri="{FF2B5EF4-FFF2-40B4-BE49-F238E27FC236}">
                <a16:creationId xmlns:a16="http://schemas.microsoft.com/office/drawing/2014/main" id="{1CFE9411-8D42-6F4F-B8BF-820E94E98241}"/>
              </a:ext>
            </a:extLst>
          </p:cNvPr>
          <p:cNvSpPr txBox="1"/>
          <p:nvPr/>
        </p:nvSpPr>
        <p:spPr>
          <a:xfrm>
            <a:off x="2997200" y="5552246"/>
            <a:ext cx="6380273" cy="523220"/>
          </a:xfrm>
          <a:prstGeom prst="rect">
            <a:avLst/>
          </a:prstGeom>
          <a:noFill/>
        </p:spPr>
        <p:txBody>
          <a:bodyPr wrap="none" rtlCol="0">
            <a:spAutoFit/>
          </a:bodyPr>
          <a:lstStyle/>
          <a:p>
            <a:r>
              <a:rPr kumimoji="1" lang="zh-CN" altLang="en-US" sz="2800" b="1" dirty="0"/>
              <a:t>那人类有实现</a:t>
            </a:r>
            <a:r>
              <a:rPr kumimoji="1" lang="en-US" altLang="zh-CN" sz="2800" b="1" dirty="0"/>
              <a:t>feature</a:t>
            </a:r>
            <a:r>
              <a:rPr kumimoji="1" lang="zh-CN" altLang="en-US" sz="2800" b="1" dirty="0"/>
              <a:t> </a:t>
            </a:r>
            <a:r>
              <a:rPr kumimoji="1" lang="en-US" altLang="zh-CN" sz="2800" b="1" dirty="0"/>
              <a:t>combination</a:t>
            </a:r>
            <a:r>
              <a:rPr kumimoji="1" lang="zh-CN" altLang="en-US" sz="2800" b="1" dirty="0"/>
              <a:t>吗？</a:t>
            </a:r>
          </a:p>
        </p:txBody>
      </p:sp>
      <p:sp>
        <p:nvSpPr>
          <p:cNvPr id="9" name="文本框 8">
            <a:extLst>
              <a:ext uri="{FF2B5EF4-FFF2-40B4-BE49-F238E27FC236}">
                <a16:creationId xmlns:a16="http://schemas.microsoft.com/office/drawing/2014/main" id="{7F4CE1CE-D9EA-084F-852B-D2252782A682}"/>
              </a:ext>
            </a:extLst>
          </p:cNvPr>
          <p:cNvSpPr txBox="1"/>
          <p:nvPr/>
        </p:nvSpPr>
        <p:spPr>
          <a:xfrm>
            <a:off x="9753600" y="5653743"/>
            <a:ext cx="543739" cy="523220"/>
          </a:xfrm>
          <a:prstGeom prst="rect">
            <a:avLst/>
          </a:prstGeom>
          <a:noFill/>
        </p:spPr>
        <p:txBody>
          <a:bodyPr wrap="none" rtlCol="0">
            <a:spAutoFit/>
          </a:bodyPr>
          <a:lstStyle/>
          <a:p>
            <a:r>
              <a:rPr kumimoji="1" lang="zh-CN" altLang="en-US" sz="2800" dirty="0"/>
              <a:t>❌</a:t>
            </a:r>
          </a:p>
        </p:txBody>
      </p:sp>
    </p:spTree>
    <p:extLst>
      <p:ext uri="{BB962C8B-B14F-4D97-AF65-F5344CB8AC3E}">
        <p14:creationId xmlns:p14="http://schemas.microsoft.com/office/powerpoint/2010/main" val="1092428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3CDFD-BA8A-7642-86BC-5E5B157A44B3}"/>
              </a:ext>
            </a:extLst>
          </p:cNvPr>
          <p:cNvSpPr>
            <a:spLocks noGrp="1"/>
          </p:cNvSpPr>
          <p:nvPr>
            <p:ph type="title"/>
          </p:nvPr>
        </p:nvSpPr>
        <p:spPr/>
        <p:txBody>
          <a:bodyPr/>
          <a:lstStyle/>
          <a:p>
            <a:r>
              <a:rPr kumimoji="1" lang="en-US" altLang="zh-CN" dirty="0"/>
              <a:t>2.</a:t>
            </a:r>
            <a:r>
              <a:rPr kumimoji="1" lang="zh-CN" altLang="en-US" dirty="0"/>
              <a:t> </a:t>
            </a:r>
            <a:r>
              <a:rPr kumimoji="1" lang="en-US" altLang="zh-CN" dirty="0"/>
              <a:t>Where do shortcuts come from?</a:t>
            </a:r>
            <a:endParaRPr kumimoji="1" lang="zh-CN" altLang="en-US" dirty="0"/>
          </a:p>
        </p:txBody>
      </p:sp>
      <p:sp>
        <p:nvSpPr>
          <p:cNvPr id="3" name="内容占位符 2">
            <a:extLst>
              <a:ext uri="{FF2B5EF4-FFF2-40B4-BE49-F238E27FC236}">
                <a16:creationId xmlns:a16="http://schemas.microsoft.com/office/drawing/2014/main" id="{4C3084C6-A8A8-E642-9AB0-156BD8237E15}"/>
              </a:ext>
            </a:extLst>
          </p:cNvPr>
          <p:cNvSpPr>
            <a:spLocks noGrp="1"/>
          </p:cNvSpPr>
          <p:nvPr>
            <p:ph idx="1"/>
          </p:nvPr>
        </p:nvSpPr>
        <p:spPr/>
        <p:txBody>
          <a:bodyPr>
            <a:normAutofit/>
          </a:bodyPr>
          <a:lstStyle/>
          <a:p>
            <a:pPr lvl="1"/>
            <a:r>
              <a:rPr kumimoji="1" lang="en-US" altLang="zh-CN" sz="3200" b="1" dirty="0">
                <a:solidFill>
                  <a:srgbClr val="FF0000"/>
                </a:solidFill>
              </a:rPr>
              <a:t>2.</a:t>
            </a:r>
            <a:r>
              <a:rPr kumimoji="1" lang="zh-CN" altLang="en-US" sz="3200" b="1" dirty="0">
                <a:solidFill>
                  <a:srgbClr val="FF0000"/>
                </a:solidFill>
              </a:rPr>
              <a:t> </a:t>
            </a:r>
            <a:r>
              <a:rPr kumimoji="1" lang="en" altLang="zh-CN" sz="3200" b="1" dirty="0">
                <a:solidFill>
                  <a:srgbClr val="FF0000"/>
                </a:solidFill>
              </a:rPr>
              <a:t>feature</a:t>
            </a:r>
            <a:r>
              <a:rPr kumimoji="1" lang="zh-CN" altLang="en-US" sz="3200" b="1" dirty="0">
                <a:solidFill>
                  <a:srgbClr val="FF0000"/>
                </a:solidFill>
              </a:rPr>
              <a:t> </a:t>
            </a:r>
            <a:r>
              <a:rPr kumimoji="1" lang="en-US" altLang="zh-CN" sz="3200" b="1" dirty="0">
                <a:solidFill>
                  <a:srgbClr val="FF0000"/>
                </a:solidFill>
              </a:rPr>
              <a:t>combination to form a decision rule</a:t>
            </a:r>
            <a:endParaRPr kumimoji="1" lang="en-US" altLang="zh-CN" sz="2800" b="1" dirty="0">
              <a:solidFill>
                <a:srgbClr val="FF0000"/>
              </a:solidFill>
            </a:endParaRPr>
          </a:p>
        </p:txBody>
      </p:sp>
      <p:pic>
        <p:nvPicPr>
          <p:cNvPr id="4" name="图片 3">
            <a:extLst>
              <a:ext uri="{FF2B5EF4-FFF2-40B4-BE49-F238E27FC236}">
                <a16:creationId xmlns:a16="http://schemas.microsoft.com/office/drawing/2014/main" id="{17A2C3DB-F3BA-B042-9EB2-9FD28593BEC1}"/>
              </a:ext>
            </a:extLst>
          </p:cNvPr>
          <p:cNvPicPr>
            <a:picLocks noChangeAspect="1"/>
          </p:cNvPicPr>
          <p:nvPr/>
        </p:nvPicPr>
        <p:blipFill>
          <a:blip r:embed="rId3"/>
          <a:stretch>
            <a:fillRect/>
          </a:stretch>
        </p:blipFill>
        <p:spPr>
          <a:xfrm>
            <a:off x="-195791" y="2341031"/>
            <a:ext cx="2810933" cy="2491509"/>
          </a:xfrm>
          <a:prstGeom prst="rect">
            <a:avLst/>
          </a:prstGeom>
        </p:spPr>
      </p:pic>
      <p:sp>
        <p:nvSpPr>
          <p:cNvPr id="5" name="文本框 4">
            <a:extLst>
              <a:ext uri="{FF2B5EF4-FFF2-40B4-BE49-F238E27FC236}">
                <a16:creationId xmlns:a16="http://schemas.microsoft.com/office/drawing/2014/main" id="{021B5241-2E97-B841-AD32-750A1DBB67B9}"/>
              </a:ext>
            </a:extLst>
          </p:cNvPr>
          <p:cNvSpPr txBox="1"/>
          <p:nvPr/>
        </p:nvSpPr>
        <p:spPr>
          <a:xfrm>
            <a:off x="2615142" y="2607733"/>
            <a:ext cx="9461244" cy="1144031"/>
          </a:xfrm>
          <a:prstGeom prst="rect">
            <a:avLst/>
          </a:prstGeom>
          <a:noFill/>
        </p:spPr>
        <p:txBody>
          <a:bodyPr wrap="none" rtlCol="0">
            <a:spAutoFit/>
          </a:bodyPr>
          <a:lstStyle/>
          <a:p>
            <a:pPr>
              <a:lnSpc>
                <a:spcPct val="150000"/>
              </a:lnSpc>
            </a:pPr>
            <a:r>
              <a:rPr lang="en" altLang="zh-CN" sz="2400" b="1" dirty="0"/>
              <a:t>The definition of an object relies on </a:t>
            </a:r>
            <a:r>
              <a:rPr lang="en" altLang="zh-CN" sz="2400" b="1" i="1" u="sng" dirty="0">
                <a:solidFill>
                  <a:srgbClr val="FF0000"/>
                </a:solidFill>
              </a:rPr>
              <a:t>a combination</a:t>
            </a:r>
            <a:r>
              <a:rPr lang="zh-CN" altLang="en-US" sz="2400" b="1" i="1" u="sng" dirty="0">
                <a:solidFill>
                  <a:srgbClr val="FF0000"/>
                </a:solidFill>
              </a:rPr>
              <a:t> </a:t>
            </a:r>
            <a:r>
              <a:rPr lang="en" altLang="zh-CN" sz="2400" b="1" i="1" u="sng" dirty="0">
                <a:solidFill>
                  <a:srgbClr val="FF0000"/>
                </a:solidFill>
              </a:rPr>
              <a:t>of information</a:t>
            </a:r>
          </a:p>
          <a:p>
            <a:pPr>
              <a:lnSpc>
                <a:spcPct val="150000"/>
              </a:lnSpc>
            </a:pPr>
            <a:r>
              <a:rPr lang="en" altLang="zh-CN" sz="2400" b="1" i="1" u="sng" dirty="0">
                <a:solidFill>
                  <a:srgbClr val="FF0000"/>
                </a:solidFill>
              </a:rPr>
              <a:t> from different sources or attributes</a:t>
            </a:r>
            <a:r>
              <a:rPr lang="en" altLang="zh-CN" sz="2400" b="1" dirty="0"/>
              <a:t> that influence a decision rule. </a:t>
            </a:r>
          </a:p>
        </p:txBody>
      </p:sp>
      <p:sp>
        <p:nvSpPr>
          <p:cNvPr id="10" name="文本框 9">
            <a:extLst>
              <a:ext uri="{FF2B5EF4-FFF2-40B4-BE49-F238E27FC236}">
                <a16:creationId xmlns:a16="http://schemas.microsoft.com/office/drawing/2014/main" id="{4AE1D8DC-7984-2045-A8FA-C32427ECDD90}"/>
              </a:ext>
            </a:extLst>
          </p:cNvPr>
          <p:cNvSpPr txBox="1"/>
          <p:nvPr/>
        </p:nvSpPr>
        <p:spPr>
          <a:xfrm>
            <a:off x="2687475" y="4364199"/>
            <a:ext cx="9526967" cy="1569660"/>
          </a:xfrm>
          <a:prstGeom prst="rect">
            <a:avLst/>
          </a:prstGeom>
          <a:noFill/>
        </p:spPr>
        <p:txBody>
          <a:bodyPr wrap="none" rtlCol="0">
            <a:spAutoFit/>
          </a:bodyPr>
          <a:lstStyle/>
          <a:p>
            <a:r>
              <a:rPr kumimoji="1" lang="zh-CN" altLang="en-US" sz="2400" b="1" i="1" dirty="0"/>
              <a:t>当人</a:t>
            </a:r>
            <a:r>
              <a:rPr kumimoji="1" lang="en-US" altLang="zh-CN" sz="2400" b="1" i="1" dirty="0"/>
              <a:t>/</a:t>
            </a:r>
            <a:r>
              <a:rPr kumimoji="1" lang="zh-CN" altLang="en-US" sz="2400" b="1" i="1" dirty="0"/>
              <a:t>模型使用一个重要属性（纹理）时，它倾向于直接把</a:t>
            </a:r>
            <a:r>
              <a:rPr kumimoji="1" lang="en-US" altLang="zh-CN" sz="2400" b="1" i="1" dirty="0"/>
              <a:t>(</a:t>
            </a:r>
            <a:r>
              <a:rPr kumimoji="1" lang="zh-CN" altLang="en-US" sz="2400" b="1" i="1" dirty="0"/>
              <a:t>纹理</a:t>
            </a:r>
            <a:r>
              <a:rPr kumimoji="1" lang="en-US" altLang="zh-CN" sz="2400" b="1" i="1" dirty="0"/>
              <a:t>)</a:t>
            </a:r>
            <a:r>
              <a:rPr kumimoji="1" lang="zh-CN" altLang="en-US" sz="2400" b="1" i="1" dirty="0"/>
              <a:t> 同于</a:t>
            </a:r>
            <a:endParaRPr kumimoji="1" lang="en-US" altLang="zh-CN" sz="2400" b="1" i="1" dirty="0"/>
          </a:p>
          <a:p>
            <a:r>
              <a:rPr kumimoji="1" lang="zh-CN" altLang="en-US" sz="2400" b="1" i="1" dirty="0"/>
              <a:t>该</a:t>
            </a:r>
            <a:r>
              <a:rPr kumimoji="1" lang="en-US" altLang="zh-CN" sz="2400" b="1" i="1" dirty="0"/>
              <a:t>object</a:t>
            </a:r>
            <a:r>
              <a:rPr kumimoji="1" lang="zh-CN" altLang="en-US" sz="2400" b="1" i="1" dirty="0"/>
              <a:t>的定义，而忽略其他重要属性（如形状）。</a:t>
            </a:r>
          </a:p>
          <a:p>
            <a:endParaRPr kumimoji="1" lang="zh-CN" altLang="en-US" sz="2400" b="1" i="1" dirty="0"/>
          </a:p>
          <a:p>
            <a:endParaRPr kumimoji="1" lang="zh-CN" altLang="en-US" sz="2400" b="1" i="1" dirty="0"/>
          </a:p>
        </p:txBody>
      </p:sp>
    </p:spTree>
    <p:extLst>
      <p:ext uri="{BB962C8B-B14F-4D97-AF65-F5344CB8AC3E}">
        <p14:creationId xmlns:p14="http://schemas.microsoft.com/office/powerpoint/2010/main" val="248359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3CDFD-BA8A-7642-86BC-5E5B157A44B3}"/>
              </a:ext>
            </a:extLst>
          </p:cNvPr>
          <p:cNvSpPr>
            <a:spLocks noGrp="1"/>
          </p:cNvSpPr>
          <p:nvPr>
            <p:ph type="title"/>
          </p:nvPr>
        </p:nvSpPr>
        <p:spPr/>
        <p:txBody>
          <a:bodyPr/>
          <a:lstStyle/>
          <a:p>
            <a:r>
              <a:rPr kumimoji="1" lang="en-US" altLang="zh-CN" dirty="0"/>
              <a:t>2.</a:t>
            </a:r>
            <a:r>
              <a:rPr kumimoji="1" lang="zh-CN" altLang="en-US" dirty="0"/>
              <a:t> </a:t>
            </a:r>
            <a:r>
              <a:rPr kumimoji="1" lang="en-US" altLang="zh-CN" dirty="0"/>
              <a:t>Where do shortcuts come from?</a:t>
            </a:r>
            <a:endParaRPr kumimoji="1" lang="zh-CN" altLang="en-US" dirty="0"/>
          </a:p>
        </p:txBody>
      </p:sp>
      <p:sp>
        <p:nvSpPr>
          <p:cNvPr id="3" name="内容占位符 2">
            <a:extLst>
              <a:ext uri="{FF2B5EF4-FFF2-40B4-BE49-F238E27FC236}">
                <a16:creationId xmlns:a16="http://schemas.microsoft.com/office/drawing/2014/main" id="{4C3084C6-A8A8-E642-9AB0-156BD8237E15}"/>
              </a:ext>
            </a:extLst>
          </p:cNvPr>
          <p:cNvSpPr>
            <a:spLocks noGrp="1"/>
          </p:cNvSpPr>
          <p:nvPr>
            <p:ph idx="1"/>
          </p:nvPr>
        </p:nvSpPr>
        <p:spPr/>
        <p:txBody>
          <a:bodyPr>
            <a:normAutofit/>
          </a:bodyPr>
          <a:lstStyle/>
          <a:p>
            <a:pPr lvl="1"/>
            <a:r>
              <a:rPr kumimoji="1" lang="en-US" altLang="zh-CN" sz="3200" b="1" dirty="0">
                <a:solidFill>
                  <a:srgbClr val="FF0000"/>
                </a:solidFill>
              </a:rPr>
              <a:t>3.</a:t>
            </a:r>
            <a:r>
              <a:rPr kumimoji="1" lang="zh-CN" altLang="en-US" sz="3200" b="1" dirty="0">
                <a:solidFill>
                  <a:srgbClr val="FF0000"/>
                </a:solidFill>
              </a:rPr>
              <a:t> </a:t>
            </a:r>
            <a:r>
              <a:rPr kumimoji="1" lang="en" altLang="zh-CN" sz="3200" b="1" dirty="0">
                <a:solidFill>
                  <a:srgbClr val="FF0000"/>
                </a:solidFill>
              </a:rPr>
              <a:t>Generalization: how shortcuts can be revealed</a:t>
            </a:r>
            <a:endParaRPr kumimoji="1" lang="en-US" altLang="zh-CN" sz="2800" b="1" dirty="0">
              <a:solidFill>
                <a:srgbClr val="FF0000"/>
              </a:solidFill>
            </a:endParaRPr>
          </a:p>
        </p:txBody>
      </p:sp>
      <p:pic>
        <p:nvPicPr>
          <p:cNvPr id="6" name="图片 5">
            <a:extLst>
              <a:ext uri="{FF2B5EF4-FFF2-40B4-BE49-F238E27FC236}">
                <a16:creationId xmlns:a16="http://schemas.microsoft.com/office/drawing/2014/main" id="{19E13D19-B1F8-E344-8FB4-F521A2FC1189}"/>
              </a:ext>
            </a:extLst>
          </p:cNvPr>
          <p:cNvPicPr>
            <a:picLocks noChangeAspect="1"/>
          </p:cNvPicPr>
          <p:nvPr/>
        </p:nvPicPr>
        <p:blipFill>
          <a:blip r:embed="rId3"/>
          <a:stretch>
            <a:fillRect/>
          </a:stretch>
        </p:blipFill>
        <p:spPr>
          <a:xfrm>
            <a:off x="552450" y="2514600"/>
            <a:ext cx="1841500" cy="1727200"/>
          </a:xfrm>
          <a:prstGeom prst="rect">
            <a:avLst/>
          </a:prstGeom>
        </p:spPr>
      </p:pic>
      <p:sp>
        <p:nvSpPr>
          <p:cNvPr id="12" name="文本框 11">
            <a:extLst>
              <a:ext uri="{FF2B5EF4-FFF2-40B4-BE49-F238E27FC236}">
                <a16:creationId xmlns:a16="http://schemas.microsoft.com/office/drawing/2014/main" id="{C46592BE-E2BA-F34F-A365-4BA8276B09B6}"/>
              </a:ext>
            </a:extLst>
          </p:cNvPr>
          <p:cNvSpPr txBox="1"/>
          <p:nvPr/>
        </p:nvSpPr>
        <p:spPr>
          <a:xfrm>
            <a:off x="2810935" y="2607733"/>
            <a:ext cx="9161482" cy="3539430"/>
          </a:xfrm>
          <a:prstGeom prst="rect">
            <a:avLst/>
          </a:prstGeom>
          <a:noFill/>
        </p:spPr>
        <p:txBody>
          <a:bodyPr wrap="none" rtlCol="0">
            <a:spAutoFit/>
          </a:bodyPr>
          <a:lstStyle/>
          <a:p>
            <a:r>
              <a:rPr kumimoji="1" lang="en" altLang="zh-CN" sz="2800" b="1" dirty="0"/>
              <a:t>What makes a guitar a guitar?</a:t>
            </a:r>
          </a:p>
          <a:p>
            <a:r>
              <a:rPr kumimoji="1" lang="en-US" altLang="zh-CN" sz="2800" i="1" dirty="0"/>
              <a:t>Certain patterns: Curved</a:t>
            </a:r>
            <a:r>
              <a:rPr kumimoji="1" lang="zh-CN" altLang="en-US" sz="2800" i="1" dirty="0"/>
              <a:t> </a:t>
            </a:r>
            <a:r>
              <a:rPr kumimoji="1" lang="en-US" altLang="zh-CN" sz="2800" i="1" dirty="0"/>
              <a:t>guitar body ? String?</a:t>
            </a:r>
          </a:p>
          <a:p>
            <a:endParaRPr kumimoji="1" lang="en-US" altLang="zh-CN" sz="2800" i="1" dirty="0"/>
          </a:p>
          <a:p>
            <a:r>
              <a:rPr kumimoji="1" lang="zh-CN" altLang="en" sz="2800" b="1" dirty="0"/>
              <a:t>人类</a:t>
            </a:r>
            <a:r>
              <a:rPr kumimoji="1" lang="zh-CN" altLang="en-US" sz="2800" b="1" dirty="0"/>
              <a:t>很难判断认为这是吉他（</a:t>
            </a:r>
            <a:r>
              <a:rPr kumimoji="1" lang="zh-CN" altLang="en-US" sz="2800" i="1" dirty="0"/>
              <a:t>巧克力味道的方便面？</a:t>
            </a:r>
            <a:r>
              <a:rPr kumimoji="1" lang="zh-CN" altLang="en-US" sz="2800" b="1" dirty="0"/>
              <a:t>），</a:t>
            </a:r>
            <a:endParaRPr kumimoji="1" lang="en-US" altLang="zh-CN" sz="2800" b="1" dirty="0"/>
          </a:p>
          <a:p>
            <a:r>
              <a:rPr kumimoji="1" lang="zh-CN" altLang="en-US" sz="2800" b="1" dirty="0"/>
              <a:t>但是</a:t>
            </a:r>
            <a:r>
              <a:rPr kumimoji="1" lang="en-US" altLang="zh-CN" sz="2800" b="1" dirty="0"/>
              <a:t>DNNs</a:t>
            </a:r>
            <a:r>
              <a:rPr kumimoji="1" lang="zh-CN" altLang="en-US" sz="2800" b="1" dirty="0"/>
              <a:t>却能通过一个非预期的泛化性认为这是吉他。</a:t>
            </a:r>
            <a:endParaRPr kumimoji="1" lang="en" altLang="zh-CN" sz="2800" b="1" dirty="0"/>
          </a:p>
          <a:p>
            <a:endParaRPr kumimoji="1" lang="en" altLang="zh-CN" sz="2800" b="1" dirty="0"/>
          </a:p>
          <a:p>
            <a:endParaRPr kumimoji="1" lang="en" altLang="zh-CN" sz="2800" b="1" dirty="0"/>
          </a:p>
          <a:p>
            <a:endParaRPr kumimoji="1" lang="zh-CN" altLang="en-US" sz="2800" b="1" dirty="0"/>
          </a:p>
        </p:txBody>
      </p:sp>
      <p:sp>
        <p:nvSpPr>
          <p:cNvPr id="13" name="文本框 12">
            <a:extLst>
              <a:ext uri="{FF2B5EF4-FFF2-40B4-BE49-F238E27FC236}">
                <a16:creationId xmlns:a16="http://schemas.microsoft.com/office/drawing/2014/main" id="{8436206B-F922-5945-909E-478D59BC2B49}"/>
              </a:ext>
            </a:extLst>
          </p:cNvPr>
          <p:cNvSpPr txBox="1"/>
          <p:nvPr/>
        </p:nvSpPr>
        <p:spPr>
          <a:xfrm>
            <a:off x="104072" y="5823997"/>
            <a:ext cx="12111008" cy="646331"/>
          </a:xfrm>
          <a:prstGeom prst="rect">
            <a:avLst/>
          </a:prstGeom>
          <a:noFill/>
        </p:spPr>
        <p:txBody>
          <a:bodyPr wrap="none" rtlCol="0">
            <a:spAutoFit/>
          </a:bodyPr>
          <a:lstStyle/>
          <a:p>
            <a:r>
              <a:rPr kumimoji="1" lang="en-US" altLang="zh-CN" sz="3600" b="1" i="1" u="sng" dirty="0"/>
              <a:t>Shortcut learning                                          generalization</a:t>
            </a:r>
            <a:endParaRPr kumimoji="1" lang="zh-CN" altLang="en-US" sz="3600" b="1" i="1" u="sng" dirty="0"/>
          </a:p>
        </p:txBody>
      </p:sp>
      <p:pic>
        <p:nvPicPr>
          <p:cNvPr id="14" name="图片 13">
            <a:extLst>
              <a:ext uri="{FF2B5EF4-FFF2-40B4-BE49-F238E27FC236}">
                <a16:creationId xmlns:a16="http://schemas.microsoft.com/office/drawing/2014/main" id="{654EFFAE-0406-EA47-8980-E2455B0D830B}"/>
              </a:ext>
            </a:extLst>
          </p:cNvPr>
          <p:cNvPicPr>
            <a:picLocks noChangeAspect="1"/>
          </p:cNvPicPr>
          <p:nvPr/>
        </p:nvPicPr>
        <p:blipFill>
          <a:blip r:embed="rId3"/>
          <a:stretch>
            <a:fillRect/>
          </a:stretch>
        </p:blipFill>
        <p:spPr>
          <a:xfrm rot="5400000">
            <a:off x="6150502" y="3993279"/>
            <a:ext cx="593880" cy="4690534"/>
          </a:xfrm>
          <a:prstGeom prst="rect">
            <a:avLst/>
          </a:prstGeom>
        </p:spPr>
      </p:pic>
      <p:sp>
        <p:nvSpPr>
          <p:cNvPr id="15" name="文本框 14">
            <a:extLst>
              <a:ext uri="{FF2B5EF4-FFF2-40B4-BE49-F238E27FC236}">
                <a16:creationId xmlns:a16="http://schemas.microsoft.com/office/drawing/2014/main" id="{944EA451-B23E-5C43-92CD-4A7D4A0C40FC}"/>
              </a:ext>
            </a:extLst>
          </p:cNvPr>
          <p:cNvSpPr txBox="1"/>
          <p:nvPr/>
        </p:nvSpPr>
        <p:spPr>
          <a:xfrm>
            <a:off x="5143913" y="5689060"/>
            <a:ext cx="2031325" cy="369332"/>
          </a:xfrm>
          <a:prstGeom prst="rect">
            <a:avLst/>
          </a:prstGeom>
          <a:noFill/>
        </p:spPr>
        <p:txBody>
          <a:bodyPr wrap="none" rtlCol="0">
            <a:spAutoFit/>
          </a:bodyPr>
          <a:lstStyle/>
          <a:p>
            <a:r>
              <a:rPr kumimoji="1" lang="zh-CN" altLang="en-US" dirty="0">
                <a:solidFill>
                  <a:srgbClr val="FF0000"/>
                </a:solidFill>
              </a:rPr>
              <a:t>似乎有着某种关联</a:t>
            </a:r>
          </a:p>
        </p:txBody>
      </p:sp>
    </p:spTree>
    <p:extLst>
      <p:ext uri="{BB962C8B-B14F-4D97-AF65-F5344CB8AC3E}">
        <p14:creationId xmlns:p14="http://schemas.microsoft.com/office/powerpoint/2010/main" val="2839130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3CDFD-BA8A-7642-86BC-5E5B157A44B3}"/>
              </a:ext>
            </a:extLst>
          </p:cNvPr>
          <p:cNvSpPr>
            <a:spLocks noGrp="1"/>
          </p:cNvSpPr>
          <p:nvPr>
            <p:ph type="title"/>
          </p:nvPr>
        </p:nvSpPr>
        <p:spPr/>
        <p:txBody>
          <a:bodyPr/>
          <a:lstStyle/>
          <a:p>
            <a:r>
              <a:rPr kumimoji="1" lang="en-US" altLang="zh-CN" dirty="0"/>
              <a:t>2.</a:t>
            </a:r>
            <a:r>
              <a:rPr kumimoji="1" lang="zh-CN" altLang="en-US" dirty="0"/>
              <a:t> </a:t>
            </a:r>
            <a:r>
              <a:rPr kumimoji="1" lang="en-US" altLang="zh-CN" dirty="0"/>
              <a:t>Where do shortcuts come from?</a:t>
            </a:r>
            <a:endParaRPr kumimoji="1" lang="zh-CN" altLang="en-US" dirty="0"/>
          </a:p>
        </p:txBody>
      </p:sp>
      <p:sp>
        <p:nvSpPr>
          <p:cNvPr id="3" name="内容占位符 2">
            <a:extLst>
              <a:ext uri="{FF2B5EF4-FFF2-40B4-BE49-F238E27FC236}">
                <a16:creationId xmlns:a16="http://schemas.microsoft.com/office/drawing/2014/main" id="{4C3084C6-A8A8-E642-9AB0-156BD8237E15}"/>
              </a:ext>
            </a:extLst>
          </p:cNvPr>
          <p:cNvSpPr>
            <a:spLocks noGrp="1"/>
          </p:cNvSpPr>
          <p:nvPr>
            <p:ph idx="1"/>
          </p:nvPr>
        </p:nvSpPr>
        <p:spPr/>
        <p:txBody>
          <a:bodyPr>
            <a:normAutofit/>
          </a:bodyPr>
          <a:lstStyle/>
          <a:p>
            <a:pPr lvl="1"/>
            <a:r>
              <a:rPr kumimoji="1" lang="en-US" altLang="zh-CN" sz="3200" b="1" dirty="0">
                <a:solidFill>
                  <a:srgbClr val="FF0000"/>
                </a:solidFill>
              </a:rPr>
              <a:t>3.</a:t>
            </a:r>
            <a:r>
              <a:rPr kumimoji="1" lang="zh-CN" altLang="en-US" sz="3200" b="1" dirty="0">
                <a:solidFill>
                  <a:srgbClr val="FF0000"/>
                </a:solidFill>
              </a:rPr>
              <a:t> </a:t>
            </a:r>
            <a:r>
              <a:rPr kumimoji="1" lang="en" altLang="zh-CN" sz="3200" b="1" dirty="0">
                <a:solidFill>
                  <a:srgbClr val="FF0000"/>
                </a:solidFill>
              </a:rPr>
              <a:t>Generalization: how shortcuts can be revealed</a:t>
            </a:r>
            <a:endParaRPr kumimoji="1" lang="en-US" altLang="zh-CN" sz="2800" b="1" dirty="0">
              <a:solidFill>
                <a:srgbClr val="FF0000"/>
              </a:solidFill>
            </a:endParaRPr>
          </a:p>
        </p:txBody>
      </p:sp>
      <p:pic>
        <p:nvPicPr>
          <p:cNvPr id="6" name="图片 5">
            <a:extLst>
              <a:ext uri="{FF2B5EF4-FFF2-40B4-BE49-F238E27FC236}">
                <a16:creationId xmlns:a16="http://schemas.microsoft.com/office/drawing/2014/main" id="{19E13D19-B1F8-E344-8FB4-F521A2FC1189}"/>
              </a:ext>
            </a:extLst>
          </p:cNvPr>
          <p:cNvPicPr>
            <a:picLocks noChangeAspect="1"/>
          </p:cNvPicPr>
          <p:nvPr/>
        </p:nvPicPr>
        <p:blipFill>
          <a:blip r:embed="rId3"/>
          <a:stretch>
            <a:fillRect/>
          </a:stretch>
        </p:blipFill>
        <p:spPr>
          <a:xfrm>
            <a:off x="552450" y="2514600"/>
            <a:ext cx="1841500" cy="1727200"/>
          </a:xfrm>
          <a:prstGeom prst="rect">
            <a:avLst/>
          </a:prstGeom>
        </p:spPr>
      </p:pic>
      <p:sp>
        <p:nvSpPr>
          <p:cNvPr id="12" name="文本框 11">
            <a:extLst>
              <a:ext uri="{FF2B5EF4-FFF2-40B4-BE49-F238E27FC236}">
                <a16:creationId xmlns:a16="http://schemas.microsoft.com/office/drawing/2014/main" id="{C46592BE-E2BA-F34F-A365-4BA8276B09B6}"/>
              </a:ext>
            </a:extLst>
          </p:cNvPr>
          <p:cNvSpPr txBox="1"/>
          <p:nvPr/>
        </p:nvSpPr>
        <p:spPr>
          <a:xfrm>
            <a:off x="2810935" y="2607733"/>
            <a:ext cx="8097088" cy="2677656"/>
          </a:xfrm>
          <a:prstGeom prst="rect">
            <a:avLst/>
          </a:prstGeom>
          <a:noFill/>
        </p:spPr>
        <p:txBody>
          <a:bodyPr wrap="none" rtlCol="0">
            <a:spAutoFit/>
          </a:bodyPr>
          <a:lstStyle/>
          <a:p>
            <a:r>
              <a:rPr kumimoji="1" lang="zh-CN" altLang="en-US" sz="2800" b="1" dirty="0"/>
              <a:t>从上述例子可看出：</a:t>
            </a:r>
            <a:endParaRPr kumimoji="1" lang="en-US" altLang="zh-CN" sz="2800" b="1" dirty="0"/>
          </a:p>
          <a:p>
            <a:r>
              <a:rPr kumimoji="1" lang="en" altLang="zh-CN" sz="2800" b="1" dirty="0"/>
              <a:t>shortcut learning is discovered through cases of </a:t>
            </a:r>
          </a:p>
          <a:p>
            <a:r>
              <a:rPr kumimoji="1" lang="en" altLang="zh-CN" sz="2800" b="1" dirty="0"/>
              <a:t>unintended generalization </a:t>
            </a:r>
          </a:p>
          <a:p>
            <a:r>
              <a:rPr kumimoji="1" lang="zh-CN" altLang="en" sz="2800" b="1" dirty="0"/>
              <a:t>这说明</a:t>
            </a:r>
            <a:r>
              <a:rPr kumimoji="1" lang="zh-CN" altLang="en-US" sz="2800" b="1" dirty="0"/>
              <a:t>了：</a:t>
            </a:r>
            <a:endParaRPr kumimoji="1" lang="en-US" altLang="zh-CN" sz="2800" b="1" dirty="0"/>
          </a:p>
          <a:p>
            <a:r>
              <a:rPr kumimoji="1" lang="en" altLang="zh-CN" sz="2800" b="1" dirty="0"/>
              <a:t>a mismatch between human-intended and </a:t>
            </a:r>
          </a:p>
          <a:p>
            <a:r>
              <a:rPr kumimoji="1" lang="en" altLang="zh-CN" sz="2800" b="1" dirty="0"/>
              <a:t>model-learned solution.</a:t>
            </a:r>
            <a:endParaRPr kumimoji="1" lang="zh-CN" altLang="en-US" sz="2800" b="1" dirty="0"/>
          </a:p>
        </p:txBody>
      </p:sp>
      <p:sp>
        <p:nvSpPr>
          <p:cNvPr id="13" name="文本框 12">
            <a:extLst>
              <a:ext uri="{FF2B5EF4-FFF2-40B4-BE49-F238E27FC236}">
                <a16:creationId xmlns:a16="http://schemas.microsoft.com/office/drawing/2014/main" id="{8436206B-F922-5945-909E-478D59BC2B49}"/>
              </a:ext>
            </a:extLst>
          </p:cNvPr>
          <p:cNvSpPr txBox="1"/>
          <p:nvPr/>
        </p:nvSpPr>
        <p:spPr>
          <a:xfrm>
            <a:off x="104072" y="5823997"/>
            <a:ext cx="12111008" cy="646331"/>
          </a:xfrm>
          <a:prstGeom prst="rect">
            <a:avLst/>
          </a:prstGeom>
          <a:noFill/>
        </p:spPr>
        <p:txBody>
          <a:bodyPr wrap="none" rtlCol="0">
            <a:spAutoFit/>
          </a:bodyPr>
          <a:lstStyle/>
          <a:p>
            <a:r>
              <a:rPr kumimoji="1" lang="en-US" altLang="zh-CN" sz="3600" b="1" i="1" u="sng" dirty="0"/>
              <a:t>Shortcut learning                                          generalization</a:t>
            </a:r>
            <a:endParaRPr kumimoji="1" lang="zh-CN" altLang="en-US" sz="3600" b="1" i="1" u="sng" dirty="0"/>
          </a:p>
        </p:txBody>
      </p:sp>
      <p:pic>
        <p:nvPicPr>
          <p:cNvPr id="14" name="图片 13">
            <a:extLst>
              <a:ext uri="{FF2B5EF4-FFF2-40B4-BE49-F238E27FC236}">
                <a16:creationId xmlns:a16="http://schemas.microsoft.com/office/drawing/2014/main" id="{654EFFAE-0406-EA47-8980-E2455B0D830B}"/>
              </a:ext>
            </a:extLst>
          </p:cNvPr>
          <p:cNvPicPr>
            <a:picLocks noChangeAspect="1"/>
          </p:cNvPicPr>
          <p:nvPr/>
        </p:nvPicPr>
        <p:blipFill>
          <a:blip r:embed="rId3"/>
          <a:stretch>
            <a:fillRect/>
          </a:stretch>
        </p:blipFill>
        <p:spPr>
          <a:xfrm rot="5400000">
            <a:off x="6150502" y="3993279"/>
            <a:ext cx="593880" cy="4690534"/>
          </a:xfrm>
          <a:prstGeom prst="rect">
            <a:avLst/>
          </a:prstGeom>
        </p:spPr>
      </p:pic>
      <p:sp>
        <p:nvSpPr>
          <p:cNvPr id="15" name="文本框 14">
            <a:extLst>
              <a:ext uri="{FF2B5EF4-FFF2-40B4-BE49-F238E27FC236}">
                <a16:creationId xmlns:a16="http://schemas.microsoft.com/office/drawing/2014/main" id="{944EA451-B23E-5C43-92CD-4A7D4A0C40FC}"/>
              </a:ext>
            </a:extLst>
          </p:cNvPr>
          <p:cNvSpPr txBox="1"/>
          <p:nvPr/>
        </p:nvSpPr>
        <p:spPr>
          <a:xfrm>
            <a:off x="5143913" y="5689060"/>
            <a:ext cx="2031325" cy="369332"/>
          </a:xfrm>
          <a:prstGeom prst="rect">
            <a:avLst/>
          </a:prstGeom>
          <a:noFill/>
        </p:spPr>
        <p:txBody>
          <a:bodyPr wrap="none" rtlCol="0">
            <a:spAutoFit/>
          </a:bodyPr>
          <a:lstStyle/>
          <a:p>
            <a:r>
              <a:rPr kumimoji="1" lang="zh-CN" altLang="en-US" dirty="0">
                <a:solidFill>
                  <a:srgbClr val="FF0000"/>
                </a:solidFill>
              </a:rPr>
              <a:t>似乎有着某种关联</a:t>
            </a:r>
          </a:p>
        </p:txBody>
      </p:sp>
    </p:spTree>
    <p:extLst>
      <p:ext uri="{BB962C8B-B14F-4D97-AF65-F5344CB8AC3E}">
        <p14:creationId xmlns:p14="http://schemas.microsoft.com/office/powerpoint/2010/main" val="636087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3CDFD-BA8A-7642-86BC-5E5B157A44B3}"/>
              </a:ext>
            </a:extLst>
          </p:cNvPr>
          <p:cNvSpPr>
            <a:spLocks noGrp="1"/>
          </p:cNvSpPr>
          <p:nvPr>
            <p:ph type="title"/>
          </p:nvPr>
        </p:nvSpPr>
        <p:spPr/>
        <p:txBody>
          <a:bodyPr/>
          <a:lstStyle/>
          <a:p>
            <a:r>
              <a:rPr kumimoji="1" lang="en-US" altLang="zh-CN" dirty="0"/>
              <a:t>2.</a:t>
            </a:r>
            <a:r>
              <a:rPr kumimoji="1" lang="zh-CN" altLang="en-US" dirty="0"/>
              <a:t> </a:t>
            </a:r>
            <a:r>
              <a:rPr kumimoji="1" lang="en-US" altLang="zh-CN" dirty="0"/>
              <a:t>Where do shortcuts come from?</a:t>
            </a:r>
            <a:endParaRPr kumimoji="1" lang="zh-CN" altLang="en-US" dirty="0"/>
          </a:p>
        </p:txBody>
      </p:sp>
      <p:sp>
        <p:nvSpPr>
          <p:cNvPr id="3" name="内容占位符 2">
            <a:extLst>
              <a:ext uri="{FF2B5EF4-FFF2-40B4-BE49-F238E27FC236}">
                <a16:creationId xmlns:a16="http://schemas.microsoft.com/office/drawing/2014/main" id="{4C3084C6-A8A8-E642-9AB0-156BD8237E15}"/>
              </a:ext>
            </a:extLst>
          </p:cNvPr>
          <p:cNvSpPr>
            <a:spLocks noGrp="1"/>
          </p:cNvSpPr>
          <p:nvPr>
            <p:ph idx="1"/>
          </p:nvPr>
        </p:nvSpPr>
        <p:spPr/>
        <p:txBody>
          <a:bodyPr>
            <a:normAutofit/>
          </a:bodyPr>
          <a:lstStyle/>
          <a:p>
            <a:pPr lvl="1"/>
            <a:r>
              <a:rPr kumimoji="1" lang="en-US" altLang="zh-CN" sz="3200" b="1" dirty="0">
                <a:solidFill>
                  <a:srgbClr val="FF0000"/>
                </a:solidFill>
              </a:rPr>
              <a:t>3.</a:t>
            </a:r>
            <a:r>
              <a:rPr kumimoji="1" lang="zh-CN" altLang="en-US" sz="3200" b="1" dirty="0">
                <a:solidFill>
                  <a:srgbClr val="FF0000"/>
                </a:solidFill>
              </a:rPr>
              <a:t> </a:t>
            </a:r>
            <a:r>
              <a:rPr kumimoji="1" lang="en" altLang="zh-CN" sz="3200" b="1" dirty="0">
                <a:solidFill>
                  <a:srgbClr val="FF0000"/>
                </a:solidFill>
              </a:rPr>
              <a:t>Generalization: how shortcuts can be revealed</a:t>
            </a:r>
            <a:endParaRPr kumimoji="1" lang="en-US" altLang="zh-CN" sz="2800" b="1" dirty="0">
              <a:solidFill>
                <a:srgbClr val="FF0000"/>
              </a:solidFill>
            </a:endParaRPr>
          </a:p>
        </p:txBody>
      </p:sp>
      <p:pic>
        <p:nvPicPr>
          <p:cNvPr id="4" name="图片 3">
            <a:extLst>
              <a:ext uri="{FF2B5EF4-FFF2-40B4-BE49-F238E27FC236}">
                <a16:creationId xmlns:a16="http://schemas.microsoft.com/office/drawing/2014/main" id="{24C55A12-BA07-2242-9107-494061EC22B1}"/>
              </a:ext>
            </a:extLst>
          </p:cNvPr>
          <p:cNvPicPr>
            <a:picLocks noChangeAspect="1"/>
          </p:cNvPicPr>
          <p:nvPr/>
        </p:nvPicPr>
        <p:blipFill>
          <a:blip r:embed="rId3"/>
          <a:stretch>
            <a:fillRect/>
          </a:stretch>
        </p:blipFill>
        <p:spPr>
          <a:xfrm>
            <a:off x="1447800" y="2543175"/>
            <a:ext cx="9906000" cy="3949700"/>
          </a:xfrm>
          <a:prstGeom prst="rect">
            <a:avLst/>
          </a:prstGeom>
        </p:spPr>
      </p:pic>
    </p:spTree>
    <p:extLst>
      <p:ext uri="{BB962C8B-B14F-4D97-AF65-F5344CB8AC3E}">
        <p14:creationId xmlns:p14="http://schemas.microsoft.com/office/powerpoint/2010/main" val="27111138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3CDFD-BA8A-7642-86BC-5E5B157A44B3}"/>
              </a:ext>
            </a:extLst>
          </p:cNvPr>
          <p:cNvSpPr>
            <a:spLocks noGrp="1"/>
          </p:cNvSpPr>
          <p:nvPr>
            <p:ph type="title"/>
          </p:nvPr>
        </p:nvSpPr>
        <p:spPr/>
        <p:txBody>
          <a:bodyPr/>
          <a:lstStyle/>
          <a:p>
            <a:r>
              <a:rPr kumimoji="1" lang="en-US" altLang="zh-CN" dirty="0"/>
              <a:t>2.</a:t>
            </a:r>
            <a:r>
              <a:rPr kumimoji="1" lang="zh-CN" altLang="en-US" dirty="0"/>
              <a:t> </a:t>
            </a:r>
            <a:r>
              <a:rPr kumimoji="1" lang="en-US" altLang="zh-CN" dirty="0"/>
              <a:t>Where do shortcuts come from?</a:t>
            </a:r>
            <a:endParaRPr kumimoji="1" lang="zh-CN" altLang="en-US" dirty="0"/>
          </a:p>
        </p:txBody>
      </p:sp>
      <p:sp>
        <p:nvSpPr>
          <p:cNvPr id="3" name="内容占位符 2">
            <a:extLst>
              <a:ext uri="{FF2B5EF4-FFF2-40B4-BE49-F238E27FC236}">
                <a16:creationId xmlns:a16="http://schemas.microsoft.com/office/drawing/2014/main" id="{4C3084C6-A8A8-E642-9AB0-156BD8237E15}"/>
              </a:ext>
            </a:extLst>
          </p:cNvPr>
          <p:cNvSpPr>
            <a:spLocks noGrp="1"/>
          </p:cNvSpPr>
          <p:nvPr>
            <p:ph idx="1"/>
          </p:nvPr>
        </p:nvSpPr>
        <p:spPr/>
        <p:txBody>
          <a:bodyPr>
            <a:normAutofit/>
          </a:bodyPr>
          <a:lstStyle/>
          <a:p>
            <a:pPr lvl="1"/>
            <a:r>
              <a:rPr kumimoji="1" lang="en-US" altLang="zh-CN" sz="3200" b="1" dirty="0">
                <a:solidFill>
                  <a:srgbClr val="FF0000"/>
                </a:solidFill>
              </a:rPr>
              <a:t>3.</a:t>
            </a:r>
            <a:r>
              <a:rPr kumimoji="1" lang="zh-CN" altLang="en-US" sz="3200" b="1" dirty="0">
                <a:solidFill>
                  <a:srgbClr val="FF0000"/>
                </a:solidFill>
              </a:rPr>
              <a:t> </a:t>
            </a:r>
            <a:r>
              <a:rPr kumimoji="1" lang="en" altLang="zh-CN" sz="3200" b="1" dirty="0">
                <a:solidFill>
                  <a:srgbClr val="FF0000"/>
                </a:solidFill>
              </a:rPr>
              <a:t>Generalization: how shortcuts can be revealed</a:t>
            </a:r>
            <a:endParaRPr kumimoji="1" lang="en-US" altLang="zh-CN" sz="2800" b="1" dirty="0">
              <a:solidFill>
                <a:srgbClr val="FF0000"/>
              </a:solidFill>
            </a:endParaRPr>
          </a:p>
        </p:txBody>
      </p:sp>
      <p:sp>
        <p:nvSpPr>
          <p:cNvPr id="5" name="文本框 4">
            <a:extLst>
              <a:ext uri="{FF2B5EF4-FFF2-40B4-BE49-F238E27FC236}">
                <a16:creationId xmlns:a16="http://schemas.microsoft.com/office/drawing/2014/main" id="{1A8E7AD5-745F-CE47-AA79-A71D7D49DD84}"/>
              </a:ext>
            </a:extLst>
          </p:cNvPr>
          <p:cNvSpPr txBox="1"/>
          <p:nvPr/>
        </p:nvSpPr>
        <p:spPr>
          <a:xfrm>
            <a:off x="120909" y="2760643"/>
            <a:ext cx="12231233" cy="3416320"/>
          </a:xfrm>
          <a:prstGeom prst="rect">
            <a:avLst/>
          </a:prstGeom>
          <a:noFill/>
        </p:spPr>
        <p:txBody>
          <a:bodyPr wrap="none" rtlCol="0">
            <a:spAutoFit/>
          </a:bodyPr>
          <a:lstStyle/>
          <a:p>
            <a:pPr marL="742950" indent="-742950">
              <a:buAutoNum type="arabicPeriod"/>
            </a:pPr>
            <a:r>
              <a:rPr kumimoji="1" lang="en-US" altLang="zh-CN" sz="3600" dirty="0"/>
              <a:t>Generalization</a:t>
            </a:r>
            <a:r>
              <a:rPr kumimoji="1" lang="zh-CN" altLang="en-US" sz="3600" dirty="0"/>
              <a:t> </a:t>
            </a:r>
            <a:r>
              <a:rPr kumimoji="1" lang="en-US" altLang="zh-CN" sz="3600" dirty="0"/>
              <a:t>Failures</a:t>
            </a:r>
            <a:r>
              <a:rPr kumimoji="1" lang="zh-CN" altLang="en-US" sz="3600" dirty="0"/>
              <a:t>既不是学习失败，也不是彻底的</a:t>
            </a:r>
            <a:endParaRPr kumimoji="1" lang="en-US" altLang="zh-CN" sz="3600" dirty="0"/>
          </a:p>
          <a:p>
            <a:r>
              <a:rPr kumimoji="1" lang="zh-CN" altLang="en-US" sz="3600" dirty="0"/>
              <a:t>泛化失败，而是在预期方向上的泛化失败。即泛化和稳健性</a:t>
            </a:r>
            <a:endParaRPr kumimoji="1" lang="en-US" altLang="zh-CN" sz="3600" dirty="0"/>
          </a:p>
          <a:p>
            <a:r>
              <a:rPr kumimoji="1" lang="zh-CN" altLang="en-US" sz="3600" dirty="0"/>
              <a:t>可以被视为捷径学习的另一面。</a:t>
            </a:r>
            <a:endParaRPr kumimoji="1" lang="en-US" altLang="zh-CN" sz="3600" dirty="0"/>
          </a:p>
          <a:p>
            <a:endParaRPr kumimoji="1" lang="en-US" altLang="zh-CN" sz="3600" dirty="0"/>
          </a:p>
          <a:p>
            <a:pPr marL="742950" indent="-742950">
              <a:buAutoNum type="arabicPeriod" startAt="2"/>
            </a:pPr>
            <a:r>
              <a:rPr kumimoji="1" lang="zh-CN" altLang="en-US" sz="3600" dirty="0"/>
              <a:t>使用某一组特征会导致对其他特征不敏感，仅当所选</a:t>
            </a:r>
            <a:endParaRPr kumimoji="1" lang="en-US" altLang="zh-CN" sz="3600" dirty="0"/>
          </a:p>
          <a:p>
            <a:r>
              <a:rPr kumimoji="1" lang="zh-CN" altLang="en-US" sz="3600" dirty="0"/>
              <a:t>特征在</a:t>
            </a:r>
            <a:r>
              <a:rPr kumimoji="1" lang="en-US" altLang="zh-CN" sz="3600" dirty="0"/>
              <a:t>distribution</a:t>
            </a:r>
            <a:r>
              <a:rPr kumimoji="1" lang="zh-CN" altLang="en-US" sz="3600" dirty="0"/>
              <a:t> </a:t>
            </a:r>
            <a:r>
              <a:rPr kumimoji="1" lang="en-US" altLang="zh-CN" sz="3600" dirty="0"/>
              <a:t>shift</a:t>
            </a:r>
            <a:r>
              <a:rPr kumimoji="1" lang="zh-CN" altLang="en-US" sz="3600" dirty="0"/>
              <a:t>后仍然存在时，模型才能泛化</a:t>
            </a:r>
            <a:r>
              <a:rPr kumimoji="1" lang="en" altLang="zh-CN" sz="3600" dirty="0" err="1"/>
              <a:t>o.o.d</a:t>
            </a:r>
            <a:r>
              <a:rPr kumimoji="1" lang="zh-CN" altLang="en" sz="3600" dirty="0"/>
              <a:t>。</a:t>
            </a:r>
            <a:endParaRPr kumimoji="1" lang="zh-CN" altLang="en-US" sz="3600" dirty="0"/>
          </a:p>
        </p:txBody>
      </p:sp>
    </p:spTree>
    <p:extLst>
      <p:ext uri="{BB962C8B-B14F-4D97-AF65-F5344CB8AC3E}">
        <p14:creationId xmlns:p14="http://schemas.microsoft.com/office/powerpoint/2010/main" val="498414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1FCAEA-C6FF-364A-9590-12D86478B5E4}"/>
              </a:ext>
            </a:extLst>
          </p:cNvPr>
          <p:cNvSpPr>
            <a:spLocks noGrp="1"/>
          </p:cNvSpPr>
          <p:nvPr>
            <p:ph type="title"/>
          </p:nvPr>
        </p:nvSpPr>
        <p:spPr/>
        <p:txBody>
          <a:bodyPr/>
          <a:lstStyle/>
          <a:p>
            <a:r>
              <a:rPr kumimoji="1" lang="en-US" altLang="zh-CN" dirty="0"/>
              <a:t>3.</a:t>
            </a:r>
            <a:r>
              <a:rPr kumimoji="1" lang="zh-CN" altLang="en-US" dirty="0"/>
              <a:t> </a:t>
            </a:r>
            <a:r>
              <a:rPr kumimoji="1" lang="en-US" altLang="zh-CN" dirty="0"/>
              <a:t>Diagnosing</a:t>
            </a:r>
            <a:r>
              <a:rPr kumimoji="1" lang="zh-CN" altLang="en-US" dirty="0"/>
              <a:t> </a:t>
            </a:r>
            <a:r>
              <a:rPr kumimoji="1" lang="en-US" altLang="zh-CN" dirty="0"/>
              <a:t>and</a:t>
            </a:r>
            <a:r>
              <a:rPr kumimoji="1" lang="zh-CN" altLang="en-US" dirty="0"/>
              <a:t> </a:t>
            </a:r>
            <a:r>
              <a:rPr kumimoji="1" lang="en-US" altLang="zh-CN" dirty="0"/>
              <a:t>understanding shortcut learning</a:t>
            </a:r>
            <a:endParaRPr kumimoji="1" lang="zh-CN" altLang="en-US" dirty="0"/>
          </a:p>
        </p:txBody>
      </p:sp>
      <p:sp>
        <p:nvSpPr>
          <p:cNvPr id="3" name="内容占位符 2">
            <a:extLst>
              <a:ext uri="{FF2B5EF4-FFF2-40B4-BE49-F238E27FC236}">
                <a16:creationId xmlns:a16="http://schemas.microsoft.com/office/drawing/2014/main" id="{190245F5-801C-444F-B2B0-65D4198C367A}"/>
              </a:ext>
            </a:extLst>
          </p:cNvPr>
          <p:cNvSpPr>
            <a:spLocks noGrp="1"/>
          </p:cNvSpPr>
          <p:nvPr>
            <p:ph idx="1"/>
          </p:nvPr>
        </p:nvSpPr>
        <p:spPr>
          <a:xfrm>
            <a:off x="838200" y="2141537"/>
            <a:ext cx="10515600" cy="4351338"/>
          </a:xfrm>
        </p:spPr>
        <p:txBody>
          <a:bodyPr/>
          <a:lstStyle/>
          <a:p>
            <a:r>
              <a:rPr lang="zh-CN" altLang="en-US" dirty="0"/>
              <a:t>目前</a:t>
            </a:r>
            <a:r>
              <a:rPr lang="en-US" altLang="zh-CN" dirty="0"/>
              <a:t>shortcut learning</a:t>
            </a:r>
            <a:r>
              <a:rPr lang="zh-CN" altLang="en-US" dirty="0"/>
              <a:t>有很多元素已经被发现并且取得了实质性进展，但是一直没有在一个普遍认可的策略下来探索方法的。所以作者介绍了三个</a:t>
            </a:r>
            <a:r>
              <a:rPr kumimoji="1" lang="en-US" altLang="zh-CN" dirty="0"/>
              <a:t>diagnosing</a:t>
            </a:r>
            <a:r>
              <a:rPr kumimoji="1" lang="zh-CN" altLang="en-US" dirty="0"/>
              <a:t> </a:t>
            </a:r>
            <a:r>
              <a:rPr kumimoji="1" lang="en-US" altLang="zh-CN" dirty="0"/>
              <a:t>and</a:t>
            </a:r>
            <a:r>
              <a:rPr kumimoji="1" lang="zh-CN" altLang="en-US" dirty="0"/>
              <a:t> </a:t>
            </a:r>
            <a:r>
              <a:rPr kumimoji="1" lang="en-US" altLang="zh-CN" dirty="0"/>
              <a:t>understanding shortcut learning</a:t>
            </a:r>
            <a:r>
              <a:rPr lang="zh-CN" altLang="en-US" dirty="0"/>
              <a:t>可行步骤。</a:t>
            </a:r>
            <a:endParaRPr lang="en-US" altLang="zh-CN" dirty="0"/>
          </a:p>
          <a:p>
            <a:r>
              <a:rPr kumimoji="1" lang="en-US" altLang="zh-CN" dirty="0"/>
              <a:t>1.</a:t>
            </a:r>
            <a:r>
              <a:rPr kumimoji="1" lang="zh-CN" altLang="en-US" dirty="0"/>
              <a:t> </a:t>
            </a:r>
            <a:r>
              <a:rPr lang="en" altLang="zh-CN" dirty="0"/>
              <a:t>Interpreting results carefully </a:t>
            </a:r>
          </a:p>
          <a:p>
            <a:r>
              <a:rPr kumimoji="1" lang="en-US" altLang="zh-CN" dirty="0"/>
              <a:t>2. </a:t>
            </a:r>
            <a:r>
              <a:rPr lang="en" altLang="zh-CN" dirty="0"/>
              <a:t>Detecting shortcuts: towards </a:t>
            </a:r>
            <a:r>
              <a:rPr lang="en" altLang="zh-CN" dirty="0" err="1"/>
              <a:t>o.o.d.</a:t>
            </a:r>
            <a:r>
              <a:rPr lang="en" altLang="zh-CN" dirty="0"/>
              <a:t> generalization tests </a:t>
            </a:r>
          </a:p>
          <a:p>
            <a:r>
              <a:rPr kumimoji="1" lang="en-US" altLang="zh-CN" dirty="0"/>
              <a:t>3. </a:t>
            </a:r>
            <a:r>
              <a:rPr lang="en" altLang="zh-CN" dirty="0"/>
              <a:t>Shortcuts: why are they learned? </a:t>
            </a:r>
          </a:p>
        </p:txBody>
      </p:sp>
    </p:spTree>
    <p:extLst>
      <p:ext uri="{BB962C8B-B14F-4D97-AF65-F5344CB8AC3E}">
        <p14:creationId xmlns:p14="http://schemas.microsoft.com/office/powerpoint/2010/main" val="14865403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1FCAEA-C6FF-364A-9590-12D86478B5E4}"/>
              </a:ext>
            </a:extLst>
          </p:cNvPr>
          <p:cNvSpPr>
            <a:spLocks noGrp="1"/>
          </p:cNvSpPr>
          <p:nvPr>
            <p:ph type="title"/>
          </p:nvPr>
        </p:nvSpPr>
        <p:spPr/>
        <p:txBody>
          <a:bodyPr/>
          <a:lstStyle/>
          <a:p>
            <a:r>
              <a:rPr kumimoji="1" lang="en-US" altLang="zh-CN" dirty="0"/>
              <a:t>3.1 </a:t>
            </a:r>
            <a:r>
              <a:rPr kumimoji="1" lang="zh-CN" altLang="en-US" dirty="0"/>
              <a:t> </a:t>
            </a:r>
            <a:r>
              <a:rPr kumimoji="1" lang="en-US" altLang="zh-CN" dirty="0"/>
              <a:t>Interpreting results carefully </a:t>
            </a:r>
            <a:endParaRPr kumimoji="1" lang="zh-CN" altLang="en-US" dirty="0"/>
          </a:p>
        </p:txBody>
      </p:sp>
      <p:sp>
        <p:nvSpPr>
          <p:cNvPr id="3" name="内容占位符 2">
            <a:extLst>
              <a:ext uri="{FF2B5EF4-FFF2-40B4-BE49-F238E27FC236}">
                <a16:creationId xmlns:a16="http://schemas.microsoft.com/office/drawing/2014/main" id="{190245F5-801C-444F-B2B0-65D4198C367A}"/>
              </a:ext>
            </a:extLst>
          </p:cNvPr>
          <p:cNvSpPr>
            <a:spLocks noGrp="1"/>
          </p:cNvSpPr>
          <p:nvPr>
            <p:ph idx="1"/>
          </p:nvPr>
        </p:nvSpPr>
        <p:spPr>
          <a:xfrm>
            <a:off x="482600" y="1927755"/>
            <a:ext cx="10515600" cy="3795712"/>
          </a:xfrm>
        </p:spPr>
        <p:txBody>
          <a:bodyPr>
            <a:normAutofit/>
          </a:bodyPr>
          <a:lstStyle/>
          <a:p>
            <a:pPr>
              <a:lnSpc>
                <a:spcPct val="200000"/>
              </a:lnSpc>
            </a:pPr>
            <a:r>
              <a:rPr kumimoji="1" lang="en-US" altLang="zh-CN" sz="3600" dirty="0"/>
              <a:t>1.</a:t>
            </a:r>
            <a:r>
              <a:rPr kumimoji="1" lang="zh-CN" altLang="en-US" sz="3600" dirty="0"/>
              <a:t> </a:t>
            </a:r>
            <a:r>
              <a:rPr lang="en" altLang="zh-CN" sz="3600" dirty="0"/>
              <a:t>Distinguishing datasets and underlying abilities</a:t>
            </a:r>
            <a:endParaRPr lang="en" altLang="zh-CN" dirty="0"/>
          </a:p>
          <a:p>
            <a:pPr>
              <a:lnSpc>
                <a:spcPct val="200000"/>
              </a:lnSpc>
            </a:pPr>
            <a:r>
              <a:rPr lang="en-US" altLang="zh-CN" sz="3600" dirty="0"/>
              <a:t>2</a:t>
            </a:r>
            <a:r>
              <a:rPr lang="zh-CN" altLang="en-US" sz="3600" dirty="0"/>
              <a:t> </a:t>
            </a:r>
            <a:r>
              <a:rPr lang="en-US" altLang="zh-CN" sz="3600" dirty="0"/>
              <a:t> </a:t>
            </a:r>
            <a:r>
              <a:rPr lang="en" altLang="zh-CN" sz="3600" dirty="0"/>
              <a:t>Morgan’s Canon for machine learning</a:t>
            </a:r>
          </a:p>
          <a:p>
            <a:pPr>
              <a:lnSpc>
                <a:spcPct val="200000"/>
              </a:lnSpc>
            </a:pPr>
            <a:r>
              <a:rPr lang="en-US" altLang="zh-CN" sz="3600" dirty="0"/>
              <a:t>3</a:t>
            </a:r>
            <a:r>
              <a:rPr lang="zh-CN" altLang="en-US" sz="3600" dirty="0"/>
              <a:t> </a:t>
            </a:r>
            <a:r>
              <a:rPr lang="en-US" altLang="zh-CN" sz="3600" dirty="0"/>
              <a:t> </a:t>
            </a:r>
            <a:r>
              <a:rPr lang="en" altLang="zh-CN" sz="3600" dirty="0"/>
              <a:t>Testing (surprisingly) strong baselines </a:t>
            </a:r>
          </a:p>
        </p:txBody>
      </p:sp>
    </p:spTree>
    <p:extLst>
      <p:ext uri="{BB962C8B-B14F-4D97-AF65-F5344CB8AC3E}">
        <p14:creationId xmlns:p14="http://schemas.microsoft.com/office/powerpoint/2010/main" val="11963852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1FCAEA-C6FF-364A-9590-12D86478B5E4}"/>
              </a:ext>
            </a:extLst>
          </p:cNvPr>
          <p:cNvSpPr>
            <a:spLocks noGrp="1"/>
          </p:cNvSpPr>
          <p:nvPr>
            <p:ph type="title"/>
          </p:nvPr>
        </p:nvSpPr>
        <p:spPr/>
        <p:txBody>
          <a:bodyPr/>
          <a:lstStyle/>
          <a:p>
            <a:r>
              <a:rPr kumimoji="1" lang="en-US" altLang="zh-CN" dirty="0"/>
              <a:t>3.2 </a:t>
            </a:r>
            <a:r>
              <a:rPr kumimoji="1" lang="en" altLang="zh-CN" dirty="0"/>
              <a:t>Detecting shortcuts: towards </a:t>
            </a:r>
            <a:r>
              <a:rPr kumimoji="1" lang="en" altLang="zh-CN" dirty="0" err="1"/>
              <a:t>o.o.d.</a:t>
            </a:r>
            <a:r>
              <a:rPr kumimoji="1" lang="en" altLang="zh-CN" dirty="0"/>
              <a:t> generalization tests </a:t>
            </a:r>
            <a:endParaRPr kumimoji="1" lang="zh-CN" altLang="en-US" dirty="0"/>
          </a:p>
        </p:txBody>
      </p:sp>
      <p:sp>
        <p:nvSpPr>
          <p:cNvPr id="3" name="内容占位符 2">
            <a:extLst>
              <a:ext uri="{FF2B5EF4-FFF2-40B4-BE49-F238E27FC236}">
                <a16:creationId xmlns:a16="http://schemas.microsoft.com/office/drawing/2014/main" id="{190245F5-801C-444F-B2B0-65D4198C367A}"/>
              </a:ext>
            </a:extLst>
          </p:cNvPr>
          <p:cNvSpPr>
            <a:spLocks noGrp="1"/>
          </p:cNvSpPr>
          <p:nvPr>
            <p:ph idx="1"/>
          </p:nvPr>
        </p:nvSpPr>
        <p:spPr>
          <a:xfrm>
            <a:off x="482600" y="1927755"/>
            <a:ext cx="10515600" cy="3795712"/>
          </a:xfrm>
        </p:spPr>
        <p:txBody>
          <a:bodyPr>
            <a:normAutofit fontScale="92500"/>
          </a:bodyPr>
          <a:lstStyle/>
          <a:p>
            <a:pPr>
              <a:lnSpc>
                <a:spcPct val="200000"/>
              </a:lnSpc>
            </a:pPr>
            <a:r>
              <a:rPr kumimoji="1" lang="en-US" altLang="zh-CN" sz="3600" dirty="0"/>
              <a:t>1.</a:t>
            </a:r>
            <a:r>
              <a:rPr lang="en-US" altLang="zh-CN" sz="3600" dirty="0"/>
              <a:t>IID</a:t>
            </a:r>
            <a:r>
              <a:rPr lang="zh-CN" altLang="en-US" sz="3600" dirty="0"/>
              <a:t>测试数据上评估模型性能是不足以区分预期和非预期（短路径）解决方案。应将</a:t>
            </a:r>
            <a:r>
              <a:rPr lang="en-US" altLang="zh-CN" sz="3600" dirty="0"/>
              <a:t>OOD</a:t>
            </a:r>
            <a:r>
              <a:rPr lang="zh-CN" altLang="en-US" sz="3600" dirty="0"/>
              <a:t>测试作为常态化。</a:t>
            </a:r>
            <a:endParaRPr lang="en-US" altLang="zh-CN" sz="3600" dirty="0"/>
          </a:p>
          <a:p>
            <a:pPr>
              <a:lnSpc>
                <a:spcPct val="200000"/>
              </a:lnSpc>
            </a:pPr>
            <a:r>
              <a:rPr lang="en-US" altLang="zh-CN" sz="3600" dirty="0"/>
              <a:t>2.</a:t>
            </a:r>
            <a:r>
              <a:rPr lang="zh-CN" altLang="en-US" sz="3600" dirty="0"/>
              <a:t> 如何给出一个好的</a:t>
            </a:r>
            <a:r>
              <a:rPr lang="en-US" altLang="zh-CN" sz="3600" dirty="0"/>
              <a:t>OOD</a:t>
            </a:r>
            <a:r>
              <a:rPr lang="zh-CN" altLang="en-US" sz="3600" dirty="0"/>
              <a:t>测试集？</a:t>
            </a:r>
            <a:endParaRPr lang="en" altLang="zh-CN" sz="3600" dirty="0"/>
          </a:p>
        </p:txBody>
      </p:sp>
    </p:spTree>
    <p:extLst>
      <p:ext uri="{BB962C8B-B14F-4D97-AF65-F5344CB8AC3E}">
        <p14:creationId xmlns:p14="http://schemas.microsoft.com/office/powerpoint/2010/main" val="2086864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1FCAEA-C6FF-364A-9590-12D86478B5E4}"/>
              </a:ext>
            </a:extLst>
          </p:cNvPr>
          <p:cNvSpPr>
            <a:spLocks noGrp="1"/>
          </p:cNvSpPr>
          <p:nvPr>
            <p:ph type="title"/>
          </p:nvPr>
        </p:nvSpPr>
        <p:spPr/>
        <p:txBody>
          <a:bodyPr/>
          <a:lstStyle/>
          <a:p>
            <a:r>
              <a:rPr kumimoji="1" lang="en-US" altLang="zh-CN" dirty="0"/>
              <a:t>3.2 </a:t>
            </a:r>
            <a:r>
              <a:rPr kumimoji="1" lang="en" altLang="zh-CN" dirty="0"/>
              <a:t>Detecting shortcuts: towards </a:t>
            </a:r>
            <a:r>
              <a:rPr kumimoji="1" lang="en" altLang="zh-CN" dirty="0" err="1"/>
              <a:t>o.o.d.</a:t>
            </a:r>
            <a:r>
              <a:rPr kumimoji="1" lang="en" altLang="zh-CN" dirty="0"/>
              <a:t> generalization tests </a:t>
            </a:r>
            <a:endParaRPr kumimoji="1" lang="zh-CN" altLang="en-US" dirty="0"/>
          </a:p>
        </p:txBody>
      </p:sp>
      <p:sp>
        <p:nvSpPr>
          <p:cNvPr id="3" name="内容占位符 2">
            <a:extLst>
              <a:ext uri="{FF2B5EF4-FFF2-40B4-BE49-F238E27FC236}">
                <a16:creationId xmlns:a16="http://schemas.microsoft.com/office/drawing/2014/main" id="{190245F5-801C-444F-B2B0-65D4198C367A}"/>
              </a:ext>
            </a:extLst>
          </p:cNvPr>
          <p:cNvSpPr>
            <a:spLocks noGrp="1"/>
          </p:cNvSpPr>
          <p:nvPr>
            <p:ph idx="1"/>
          </p:nvPr>
        </p:nvSpPr>
        <p:spPr>
          <a:xfrm>
            <a:off x="482600" y="1927755"/>
            <a:ext cx="10515600" cy="3795712"/>
          </a:xfrm>
        </p:spPr>
        <p:txBody>
          <a:bodyPr>
            <a:normAutofit fontScale="92500" lnSpcReduction="10000"/>
          </a:bodyPr>
          <a:lstStyle/>
          <a:p>
            <a:pPr>
              <a:lnSpc>
                <a:spcPct val="200000"/>
              </a:lnSpc>
            </a:pPr>
            <a:r>
              <a:rPr lang="zh-CN" altLang="en-US" sz="3600" dirty="0"/>
              <a:t>如何给出一个好的</a:t>
            </a:r>
            <a:r>
              <a:rPr lang="en-US" altLang="zh-CN" sz="3600" dirty="0"/>
              <a:t>OOD</a:t>
            </a:r>
            <a:r>
              <a:rPr lang="zh-CN" altLang="en-US" sz="3600" dirty="0"/>
              <a:t>测试集？</a:t>
            </a:r>
            <a:endParaRPr lang="en-US" altLang="zh-CN" sz="3600" dirty="0"/>
          </a:p>
          <a:p>
            <a:pPr lvl="1">
              <a:lnSpc>
                <a:spcPct val="200000"/>
              </a:lnSpc>
            </a:pPr>
            <a:r>
              <a:rPr lang="en-US" altLang="zh-CN" sz="3200" dirty="0"/>
              <a:t>1.</a:t>
            </a:r>
            <a:r>
              <a:rPr lang="zh-CN" altLang="en-US" sz="3200" dirty="0"/>
              <a:t> 有一个明确的分布变化。</a:t>
            </a:r>
            <a:endParaRPr lang="en-US" altLang="zh-CN" sz="3200" dirty="0"/>
          </a:p>
          <a:p>
            <a:pPr lvl="1">
              <a:lnSpc>
                <a:spcPct val="200000"/>
              </a:lnSpc>
            </a:pPr>
            <a:r>
              <a:rPr lang="en-US" altLang="zh-CN" sz="3200" dirty="0"/>
              <a:t>2.</a:t>
            </a:r>
            <a:r>
              <a:rPr lang="zh-CN" altLang="en-US" sz="3200" dirty="0"/>
              <a:t> 有一个明确定义的预期解决方案。</a:t>
            </a:r>
            <a:endParaRPr lang="en-US" altLang="zh-CN" sz="3200" dirty="0"/>
          </a:p>
          <a:p>
            <a:pPr lvl="1">
              <a:lnSpc>
                <a:spcPct val="200000"/>
              </a:lnSpc>
            </a:pPr>
            <a:r>
              <a:rPr lang="en-US" altLang="zh-CN" sz="3200" dirty="0"/>
              <a:t>3.</a:t>
            </a:r>
            <a:r>
              <a:rPr lang="zh-CN" altLang="en-US" sz="3200" dirty="0"/>
              <a:t> 是一个大多数现有模型都认为具有挑战性的测试集。</a:t>
            </a:r>
            <a:endParaRPr lang="en" altLang="zh-CN" sz="3200" dirty="0"/>
          </a:p>
        </p:txBody>
      </p:sp>
    </p:spTree>
    <p:extLst>
      <p:ext uri="{BB962C8B-B14F-4D97-AF65-F5344CB8AC3E}">
        <p14:creationId xmlns:p14="http://schemas.microsoft.com/office/powerpoint/2010/main" val="1492298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46227-7CCC-4743-A3FB-1DBB180C1A2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6AC3A70-6E3D-D14B-AC14-D989D3515962}"/>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720558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1FCAEA-C6FF-364A-9590-12D86478B5E4}"/>
              </a:ext>
            </a:extLst>
          </p:cNvPr>
          <p:cNvSpPr>
            <a:spLocks noGrp="1"/>
          </p:cNvSpPr>
          <p:nvPr>
            <p:ph type="title"/>
          </p:nvPr>
        </p:nvSpPr>
        <p:spPr/>
        <p:txBody>
          <a:bodyPr/>
          <a:lstStyle/>
          <a:p>
            <a:r>
              <a:rPr kumimoji="1" lang="en-US" altLang="zh-CN" dirty="0"/>
              <a:t>3.3 </a:t>
            </a:r>
            <a:r>
              <a:rPr kumimoji="1" lang="en" altLang="zh-CN" dirty="0"/>
              <a:t>Shortcuts: why are they learned?</a:t>
            </a:r>
            <a:endParaRPr kumimoji="1" lang="zh-CN" altLang="en-US" dirty="0"/>
          </a:p>
        </p:txBody>
      </p:sp>
      <p:sp>
        <p:nvSpPr>
          <p:cNvPr id="3" name="内容占位符 2">
            <a:extLst>
              <a:ext uri="{FF2B5EF4-FFF2-40B4-BE49-F238E27FC236}">
                <a16:creationId xmlns:a16="http://schemas.microsoft.com/office/drawing/2014/main" id="{190245F5-801C-444F-B2B0-65D4198C367A}"/>
              </a:ext>
            </a:extLst>
          </p:cNvPr>
          <p:cNvSpPr>
            <a:spLocks noGrp="1"/>
          </p:cNvSpPr>
          <p:nvPr>
            <p:ph idx="1"/>
          </p:nvPr>
        </p:nvSpPr>
        <p:spPr>
          <a:xfrm>
            <a:off x="482600" y="1927755"/>
            <a:ext cx="10515600" cy="4794778"/>
          </a:xfrm>
        </p:spPr>
        <p:txBody>
          <a:bodyPr>
            <a:normAutofit fontScale="92500"/>
          </a:bodyPr>
          <a:lstStyle/>
          <a:p>
            <a:pPr>
              <a:lnSpc>
                <a:spcPct val="200000"/>
              </a:lnSpc>
            </a:pPr>
            <a:r>
              <a:rPr lang="zh-CN" altLang="en-US" dirty="0"/>
              <a:t>对于机器来说，解决方案是否容易学习不仅仅取决于数据，而且取决于机器学习算法的四个组成部分：</a:t>
            </a:r>
            <a:r>
              <a:rPr lang="zh-CN" altLang="en-US" dirty="0">
                <a:solidFill>
                  <a:srgbClr val="FF0000"/>
                </a:solidFill>
              </a:rPr>
              <a:t>架构（</a:t>
            </a:r>
            <a:r>
              <a:rPr lang="en" altLang="zh-CN" dirty="0">
                <a:solidFill>
                  <a:srgbClr val="FF0000"/>
                </a:solidFill>
              </a:rPr>
              <a:t>architecture</a:t>
            </a:r>
            <a:r>
              <a:rPr lang="zh-CN" altLang="en" dirty="0">
                <a:solidFill>
                  <a:srgbClr val="FF0000"/>
                </a:solidFill>
              </a:rPr>
              <a:t>）、</a:t>
            </a:r>
            <a:r>
              <a:rPr lang="zh-CN" altLang="en-US" dirty="0">
                <a:solidFill>
                  <a:srgbClr val="FF0000"/>
                </a:solidFill>
              </a:rPr>
              <a:t>训练数据（</a:t>
            </a:r>
            <a:r>
              <a:rPr lang="en" altLang="zh-CN" dirty="0">
                <a:solidFill>
                  <a:srgbClr val="FF0000"/>
                </a:solidFill>
              </a:rPr>
              <a:t>training data</a:t>
            </a:r>
            <a:r>
              <a:rPr lang="zh-CN" altLang="en" dirty="0">
                <a:solidFill>
                  <a:srgbClr val="FF0000"/>
                </a:solidFill>
              </a:rPr>
              <a:t>）、</a:t>
            </a:r>
            <a:r>
              <a:rPr lang="zh-CN" altLang="en-US" dirty="0">
                <a:solidFill>
                  <a:srgbClr val="FF0000"/>
                </a:solidFill>
              </a:rPr>
              <a:t>损失函数（</a:t>
            </a:r>
            <a:r>
              <a:rPr lang="en" altLang="zh-CN" dirty="0">
                <a:solidFill>
                  <a:srgbClr val="FF0000"/>
                </a:solidFill>
              </a:rPr>
              <a:t>loss function</a:t>
            </a:r>
            <a:r>
              <a:rPr lang="zh-CN" altLang="en" dirty="0">
                <a:solidFill>
                  <a:srgbClr val="FF0000"/>
                </a:solidFill>
              </a:rPr>
              <a:t>）</a:t>
            </a:r>
            <a:r>
              <a:rPr lang="zh-CN" altLang="en-US" dirty="0">
                <a:solidFill>
                  <a:srgbClr val="FF0000"/>
                </a:solidFill>
              </a:rPr>
              <a:t>和优化（</a:t>
            </a:r>
            <a:r>
              <a:rPr lang="en" altLang="zh-CN" dirty="0">
                <a:solidFill>
                  <a:srgbClr val="FF0000"/>
                </a:solidFill>
              </a:rPr>
              <a:t>optimization</a:t>
            </a:r>
            <a:r>
              <a:rPr lang="zh-CN" altLang="en" dirty="0">
                <a:solidFill>
                  <a:srgbClr val="FF0000"/>
                </a:solidFill>
              </a:rPr>
              <a:t>）</a:t>
            </a:r>
            <a:r>
              <a:rPr lang="zh-CN" altLang="en" dirty="0"/>
              <a:t>，</a:t>
            </a:r>
            <a:r>
              <a:rPr lang="zh-CN" altLang="en-US" dirty="0"/>
              <a:t>他们被称为模型的</a:t>
            </a:r>
            <a:r>
              <a:rPr lang="zh-CN" altLang="en-US" b="1" dirty="0"/>
              <a:t>归纳偏执（</a:t>
            </a:r>
            <a:r>
              <a:rPr lang="en" altLang="zh-CN" b="1" dirty="0"/>
              <a:t>inductive bias</a:t>
            </a:r>
            <a:r>
              <a:rPr lang="zh-CN" altLang="en" b="1" dirty="0"/>
              <a:t>）</a:t>
            </a:r>
            <a:r>
              <a:rPr lang="zh-CN" altLang="en" dirty="0"/>
              <a:t>。</a:t>
            </a:r>
            <a:endParaRPr lang="en-US" altLang="zh-CN" dirty="0"/>
          </a:p>
          <a:p>
            <a:pPr>
              <a:lnSpc>
                <a:spcPct val="200000"/>
              </a:lnSpc>
            </a:pPr>
            <a:r>
              <a:rPr lang="en" altLang="zh-CN" dirty="0"/>
              <a:t>The “Principle of Least Effort” </a:t>
            </a:r>
          </a:p>
          <a:p>
            <a:pPr>
              <a:lnSpc>
                <a:spcPct val="200000"/>
              </a:lnSpc>
            </a:pPr>
            <a:endParaRPr lang="en-US" altLang="zh-CN" dirty="0"/>
          </a:p>
        </p:txBody>
      </p:sp>
    </p:spTree>
    <p:extLst>
      <p:ext uri="{BB962C8B-B14F-4D97-AF65-F5344CB8AC3E}">
        <p14:creationId xmlns:p14="http://schemas.microsoft.com/office/powerpoint/2010/main" val="965191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1FCAEA-C6FF-364A-9590-12D86478B5E4}"/>
              </a:ext>
            </a:extLst>
          </p:cNvPr>
          <p:cNvSpPr>
            <a:spLocks noGrp="1"/>
          </p:cNvSpPr>
          <p:nvPr>
            <p:ph type="title"/>
          </p:nvPr>
        </p:nvSpPr>
        <p:spPr/>
        <p:txBody>
          <a:bodyPr/>
          <a:lstStyle/>
          <a:p>
            <a:r>
              <a:rPr kumimoji="1" lang="en-US" altLang="zh-CN" dirty="0"/>
              <a:t>3.3 </a:t>
            </a:r>
            <a:r>
              <a:rPr kumimoji="1" lang="en" altLang="zh-CN" dirty="0"/>
              <a:t>Shortcuts: why are they learned?</a:t>
            </a:r>
            <a:endParaRPr kumimoji="1" lang="zh-CN" altLang="en-US" dirty="0"/>
          </a:p>
        </p:txBody>
      </p:sp>
      <p:sp>
        <p:nvSpPr>
          <p:cNvPr id="3" name="内容占位符 2">
            <a:extLst>
              <a:ext uri="{FF2B5EF4-FFF2-40B4-BE49-F238E27FC236}">
                <a16:creationId xmlns:a16="http://schemas.microsoft.com/office/drawing/2014/main" id="{190245F5-801C-444F-B2B0-65D4198C367A}"/>
              </a:ext>
            </a:extLst>
          </p:cNvPr>
          <p:cNvSpPr>
            <a:spLocks noGrp="1"/>
          </p:cNvSpPr>
          <p:nvPr>
            <p:ph idx="1"/>
          </p:nvPr>
        </p:nvSpPr>
        <p:spPr>
          <a:xfrm>
            <a:off x="482600" y="1927755"/>
            <a:ext cx="10515600" cy="4794778"/>
          </a:xfrm>
        </p:spPr>
        <p:txBody>
          <a:bodyPr>
            <a:normAutofit lnSpcReduction="10000"/>
          </a:bodyPr>
          <a:lstStyle/>
          <a:p>
            <a:pPr>
              <a:lnSpc>
                <a:spcPct val="200000"/>
              </a:lnSpc>
            </a:pPr>
            <a:r>
              <a:rPr lang="zh-CN" altLang="en-US" dirty="0"/>
              <a:t>归纳偏执会影响某些解决方案比其他方案更容易学习，从而使模型决定学习短路径方案而不是预期方案。</a:t>
            </a:r>
            <a:endParaRPr lang="en-US" altLang="zh-CN" dirty="0"/>
          </a:p>
          <a:p>
            <a:pPr>
              <a:lnSpc>
                <a:spcPct val="200000"/>
              </a:lnSpc>
            </a:pPr>
            <a:r>
              <a:rPr lang="zh-CN" altLang="en-US" sz="3200" dirty="0"/>
              <a:t>举例子？</a:t>
            </a:r>
            <a:endParaRPr lang="en-US" altLang="zh-CN" sz="3200" dirty="0"/>
          </a:p>
          <a:p>
            <a:pPr>
              <a:lnSpc>
                <a:spcPct val="200000"/>
              </a:lnSpc>
            </a:pPr>
            <a:r>
              <a:rPr lang="zh-CN" altLang="en-US" sz="3200" dirty="0"/>
              <a:t>架构（</a:t>
            </a:r>
            <a:r>
              <a:rPr lang="en" altLang="zh-CN" sz="3200" dirty="0"/>
              <a:t>architecture</a:t>
            </a:r>
            <a:r>
              <a:rPr lang="zh-CN" altLang="en" sz="3200" dirty="0"/>
              <a:t>）、</a:t>
            </a:r>
            <a:r>
              <a:rPr lang="zh-CN" altLang="en-US" sz="3200" dirty="0"/>
              <a:t>训练数据（</a:t>
            </a:r>
            <a:r>
              <a:rPr lang="en" altLang="zh-CN" sz="3200" dirty="0"/>
              <a:t>training data</a:t>
            </a:r>
            <a:r>
              <a:rPr lang="zh-CN" altLang="en" sz="3200" dirty="0"/>
              <a:t>）、</a:t>
            </a:r>
            <a:r>
              <a:rPr lang="zh-CN" altLang="en-US" sz="3200" dirty="0"/>
              <a:t>损失函数（</a:t>
            </a:r>
            <a:r>
              <a:rPr lang="en" altLang="zh-CN" sz="3200" dirty="0"/>
              <a:t>loss function</a:t>
            </a:r>
            <a:r>
              <a:rPr lang="zh-CN" altLang="en" sz="3200" dirty="0"/>
              <a:t>）</a:t>
            </a:r>
            <a:r>
              <a:rPr lang="zh-CN" altLang="en-US" sz="3200" dirty="0"/>
              <a:t>和优化（</a:t>
            </a:r>
            <a:r>
              <a:rPr lang="en" altLang="zh-CN" sz="3200" dirty="0"/>
              <a:t>optimization</a:t>
            </a:r>
            <a:r>
              <a:rPr lang="zh-CN" altLang="en" sz="3200" dirty="0"/>
              <a:t>）</a:t>
            </a:r>
            <a:endParaRPr lang="en" altLang="zh-CN" sz="3200" dirty="0"/>
          </a:p>
        </p:txBody>
      </p:sp>
    </p:spTree>
    <p:extLst>
      <p:ext uri="{BB962C8B-B14F-4D97-AF65-F5344CB8AC3E}">
        <p14:creationId xmlns:p14="http://schemas.microsoft.com/office/powerpoint/2010/main" val="451691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BE6B6-A536-F44F-9BA5-B778B02184F4}"/>
              </a:ext>
            </a:extLst>
          </p:cNvPr>
          <p:cNvSpPr>
            <a:spLocks noGrp="1"/>
          </p:cNvSpPr>
          <p:nvPr>
            <p:ph type="title"/>
          </p:nvPr>
        </p:nvSpPr>
        <p:spPr/>
        <p:txBody>
          <a:bodyPr/>
          <a:lstStyle/>
          <a:p>
            <a:r>
              <a:rPr kumimoji="1" lang="en-US" altLang="zh-CN" dirty="0"/>
              <a:t>4.</a:t>
            </a:r>
            <a:r>
              <a:rPr kumimoji="1" lang="zh-CN" altLang="en-US" dirty="0"/>
              <a:t> </a:t>
            </a:r>
            <a:r>
              <a:rPr lang="en" altLang="zh-CN" dirty="0"/>
              <a:t>Beyond shortcut learning</a:t>
            </a:r>
            <a:r>
              <a:rPr lang="zh-CN" altLang="en-US" dirty="0"/>
              <a:t> （不同视角）</a:t>
            </a:r>
            <a:r>
              <a:rPr lang="en" altLang="zh-CN" dirty="0"/>
              <a:t> </a:t>
            </a:r>
            <a:endParaRPr kumimoji="1" lang="zh-CN" altLang="en-US" dirty="0"/>
          </a:p>
        </p:txBody>
      </p:sp>
      <p:sp>
        <p:nvSpPr>
          <p:cNvPr id="3" name="内容占位符 2">
            <a:extLst>
              <a:ext uri="{FF2B5EF4-FFF2-40B4-BE49-F238E27FC236}">
                <a16:creationId xmlns:a16="http://schemas.microsoft.com/office/drawing/2014/main" id="{02A68114-6514-BB40-89BB-6B5CD7AFE5D5}"/>
              </a:ext>
            </a:extLst>
          </p:cNvPr>
          <p:cNvSpPr>
            <a:spLocks noGrp="1"/>
          </p:cNvSpPr>
          <p:nvPr>
            <p:ph idx="1"/>
          </p:nvPr>
        </p:nvSpPr>
        <p:spPr/>
        <p:txBody>
          <a:bodyPr/>
          <a:lstStyle/>
          <a:p>
            <a:r>
              <a:rPr kumimoji="1" lang="en-US" altLang="zh-CN" dirty="0"/>
              <a:t>1.</a:t>
            </a:r>
            <a:r>
              <a:rPr kumimoji="1" lang="zh-CN" altLang="en-US" dirty="0"/>
              <a:t> </a:t>
            </a:r>
            <a:r>
              <a:rPr kumimoji="1" lang="en-US" altLang="zh-CN" dirty="0"/>
              <a:t>Domain.-specific prior knowledge</a:t>
            </a:r>
          </a:p>
          <a:p>
            <a:pPr lvl="1"/>
            <a:r>
              <a:rPr kumimoji="1" lang="zh-CN" altLang="en-US" dirty="0"/>
              <a:t>通过结构设计和数据增强策略来避免学习短路径。</a:t>
            </a:r>
            <a:endParaRPr kumimoji="1" lang="en-US" altLang="zh-CN" dirty="0"/>
          </a:p>
          <a:p>
            <a:endParaRPr kumimoji="1" lang="en-US" altLang="zh-CN" dirty="0"/>
          </a:p>
          <a:p>
            <a:pPr marL="0" indent="0">
              <a:buNone/>
            </a:pPr>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16146537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BE6B6-A536-F44F-9BA5-B778B02184F4}"/>
              </a:ext>
            </a:extLst>
          </p:cNvPr>
          <p:cNvSpPr>
            <a:spLocks noGrp="1"/>
          </p:cNvSpPr>
          <p:nvPr>
            <p:ph type="title"/>
          </p:nvPr>
        </p:nvSpPr>
        <p:spPr/>
        <p:txBody>
          <a:bodyPr/>
          <a:lstStyle/>
          <a:p>
            <a:r>
              <a:rPr kumimoji="1" lang="en-US" altLang="zh-CN" dirty="0"/>
              <a:t>4.</a:t>
            </a:r>
            <a:r>
              <a:rPr kumimoji="1" lang="zh-CN" altLang="en-US" dirty="0"/>
              <a:t> </a:t>
            </a:r>
            <a:r>
              <a:rPr lang="en" altLang="zh-CN" dirty="0"/>
              <a:t>Beyond shortcut learning </a:t>
            </a:r>
            <a:endParaRPr kumimoji="1" lang="zh-CN" altLang="en-US" dirty="0"/>
          </a:p>
        </p:txBody>
      </p:sp>
      <p:sp>
        <p:nvSpPr>
          <p:cNvPr id="3" name="内容占位符 2">
            <a:extLst>
              <a:ext uri="{FF2B5EF4-FFF2-40B4-BE49-F238E27FC236}">
                <a16:creationId xmlns:a16="http://schemas.microsoft.com/office/drawing/2014/main" id="{02A68114-6514-BB40-89BB-6B5CD7AFE5D5}"/>
              </a:ext>
            </a:extLst>
          </p:cNvPr>
          <p:cNvSpPr>
            <a:spLocks noGrp="1"/>
          </p:cNvSpPr>
          <p:nvPr>
            <p:ph idx="1"/>
          </p:nvPr>
        </p:nvSpPr>
        <p:spPr/>
        <p:txBody>
          <a:bodyPr/>
          <a:lstStyle/>
          <a:p>
            <a:pPr marL="0" indent="0">
              <a:buNone/>
            </a:pPr>
            <a:r>
              <a:rPr lang="en-US" altLang="zh-CN" dirty="0"/>
              <a:t>2.</a:t>
            </a:r>
            <a:r>
              <a:rPr lang="zh-CN" altLang="en-US" dirty="0"/>
              <a:t> </a:t>
            </a:r>
            <a:r>
              <a:rPr lang="en" altLang="zh-CN" dirty="0"/>
              <a:t>Adversarial examples and robustness </a:t>
            </a:r>
          </a:p>
          <a:p>
            <a:pPr lvl="1">
              <a:lnSpc>
                <a:spcPct val="150000"/>
              </a:lnSpc>
            </a:pPr>
            <a:r>
              <a:rPr kumimoji="1" lang="zh-CN" altLang="en-US" dirty="0"/>
              <a:t>对抗样本可以理解为反事实解释（</a:t>
            </a:r>
            <a:r>
              <a:rPr kumimoji="1" lang="en-US" altLang="zh-CN" dirty="0"/>
              <a:t>counterfactual explanations</a:t>
            </a:r>
            <a:r>
              <a:rPr kumimoji="1" lang="zh-CN" altLang="en-US" dirty="0"/>
              <a:t>），因为它们是对产生特定输出的输入的最小变化。反事实解释使得对抗鲁棒性的最终目标与机器学习中的因果关系研究紧密结合，并且和实现与人类意图的预测一致。</a:t>
            </a:r>
            <a:endParaRPr kumimoji="1" lang="en-US" altLang="zh-CN" dirty="0"/>
          </a:p>
          <a:p>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37983308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BE6B6-A536-F44F-9BA5-B778B02184F4}"/>
              </a:ext>
            </a:extLst>
          </p:cNvPr>
          <p:cNvSpPr>
            <a:spLocks noGrp="1"/>
          </p:cNvSpPr>
          <p:nvPr>
            <p:ph type="title"/>
          </p:nvPr>
        </p:nvSpPr>
        <p:spPr/>
        <p:txBody>
          <a:bodyPr/>
          <a:lstStyle/>
          <a:p>
            <a:r>
              <a:rPr kumimoji="1" lang="en-US" altLang="zh-CN" dirty="0"/>
              <a:t>4.</a:t>
            </a:r>
            <a:r>
              <a:rPr kumimoji="1" lang="zh-CN" altLang="en-US" dirty="0"/>
              <a:t> </a:t>
            </a:r>
            <a:r>
              <a:rPr lang="en" altLang="zh-CN" dirty="0"/>
              <a:t>Beyond shortcut learning </a:t>
            </a:r>
            <a:endParaRPr kumimoji="1" lang="zh-CN" altLang="en-US" dirty="0"/>
          </a:p>
        </p:txBody>
      </p:sp>
      <p:sp>
        <p:nvSpPr>
          <p:cNvPr id="3" name="内容占位符 2">
            <a:extLst>
              <a:ext uri="{FF2B5EF4-FFF2-40B4-BE49-F238E27FC236}">
                <a16:creationId xmlns:a16="http://schemas.microsoft.com/office/drawing/2014/main" id="{02A68114-6514-BB40-89BB-6B5CD7AFE5D5}"/>
              </a:ext>
            </a:extLst>
          </p:cNvPr>
          <p:cNvSpPr>
            <a:spLocks noGrp="1"/>
          </p:cNvSpPr>
          <p:nvPr>
            <p:ph idx="1"/>
          </p:nvPr>
        </p:nvSpPr>
        <p:spPr/>
        <p:txBody>
          <a:bodyPr/>
          <a:lstStyle/>
          <a:p>
            <a:pPr marL="0" indent="0">
              <a:buNone/>
            </a:pPr>
            <a:r>
              <a:rPr lang="en-US" altLang="zh-CN" dirty="0"/>
              <a:t>3.</a:t>
            </a:r>
            <a:r>
              <a:rPr lang="zh-CN" altLang="en-US" dirty="0"/>
              <a:t> </a:t>
            </a:r>
            <a:r>
              <a:rPr lang="en" altLang="zh-CN" dirty="0"/>
              <a:t>Domain adaptation, -generalization and –randomization</a:t>
            </a:r>
          </a:p>
          <a:p>
            <a:pPr marL="0" indent="0">
              <a:buNone/>
            </a:pPr>
            <a:r>
              <a:rPr kumimoji="1" lang="en" altLang="zh-CN" dirty="0"/>
              <a:t>	</a:t>
            </a:r>
            <a:r>
              <a:rPr kumimoji="1" lang="zh-CN" altLang="en" dirty="0"/>
              <a:t>和</a:t>
            </a:r>
            <a:r>
              <a:rPr kumimoji="1" lang="en-US" altLang="zh-CN" dirty="0"/>
              <a:t>OOD</a:t>
            </a:r>
            <a:r>
              <a:rPr kumimoji="1" lang="zh-CN" altLang="en-US" dirty="0"/>
              <a:t>泛化息息相关。在训练的时候观察多个分布，测试的时候在一个新的分布上。在某种假设下，预期方案可以从多种</a:t>
            </a:r>
            <a:r>
              <a:rPr kumimoji="1" lang="en-US" altLang="zh-CN" dirty="0"/>
              <a:t>domain</a:t>
            </a:r>
            <a:r>
              <a:rPr kumimoji="1" lang="zh-CN" altLang="en-US" dirty="0"/>
              <a:t>或多种</a:t>
            </a:r>
            <a:r>
              <a:rPr kumimoji="1" lang="en-US" altLang="zh-CN" dirty="0"/>
              <a:t>environments</a:t>
            </a:r>
            <a:r>
              <a:rPr kumimoji="1" lang="zh-CN" altLang="en-US" dirty="0"/>
              <a:t>中学到。</a:t>
            </a:r>
            <a:endParaRPr kumimoji="1" lang="en-US" altLang="zh-CN" dirty="0"/>
          </a:p>
          <a:p>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7974797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BE6B6-A536-F44F-9BA5-B778B02184F4}"/>
              </a:ext>
            </a:extLst>
          </p:cNvPr>
          <p:cNvSpPr>
            <a:spLocks noGrp="1"/>
          </p:cNvSpPr>
          <p:nvPr>
            <p:ph type="title"/>
          </p:nvPr>
        </p:nvSpPr>
        <p:spPr/>
        <p:txBody>
          <a:bodyPr/>
          <a:lstStyle/>
          <a:p>
            <a:r>
              <a:rPr kumimoji="1" lang="en-US" altLang="zh-CN" dirty="0"/>
              <a:t>4.</a:t>
            </a:r>
            <a:r>
              <a:rPr kumimoji="1" lang="zh-CN" altLang="en-US" dirty="0"/>
              <a:t> </a:t>
            </a:r>
            <a:r>
              <a:rPr lang="en" altLang="zh-CN" dirty="0"/>
              <a:t>Beyond shortcut learning </a:t>
            </a:r>
            <a:endParaRPr kumimoji="1" lang="zh-CN" altLang="en-US" dirty="0"/>
          </a:p>
        </p:txBody>
      </p:sp>
      <p:sp>
        <p:nvSpPr>
          <p:cNvPr id="3" name="内容占位符 2">
            <a:extLst>
              <a:ext uri="{FF2B5EF4-FFF2-40B4-BE49-F238E27FC236}">
                <a16:creationId xmlns:a16="http://schemas.microsoft.com/office/drawing/2014/main" id="{02A68114-6514-BB40-89BB-6B5CD7AFE5D5}"/>
              </a:ext>
            </a:extLst>
          </p:cNvPr>
          <p:cNvSpPr>
            <a:spLocks noGrp="1"/>
          </p:cNvSpPr>
          <p:nvPr>
            <p:ph idx="1"/>
          </p:nvPr>
        </p:nvSpPr>
        <p:spPr/>
        <p:txBody>
          <a:bodyPr/>
          <a:lstStyle/>
          <a:p>
            <a:pPr marL="0" indent="0">
              <a:buNone/>
            </a:pPr>
            <a:r>
              <a:rPr lang="en-US" altLang="zh-CN" dirty="0"/>
              <a:t>4.</a:t>
            </a:r>
            <a:r>
              <a:rPr lang="zh-CN" altLang="en-US" dirty="0"/>
              <a:t> </a:t>
            </a:r>
            <a:r>
              <a:rPr lang="en-US" altLang="zh-CN" dirty="0"/>
              <a:t>Fairness</a:t>
            </a:r>
            <a:endParaRPr lang="en" altLang="zh-CN" dirty="0"/>
          </a:p>
          <a:p>
            <a:pPr marL="0" indent="0">
              <a:buNone/>
            </a:pPr>
            <a:r>
              <a:rPr kumimoji="1" lang="en" altLang="zh-CN" dirty="0"/>
              <a:t>	</a:t>
            </a:r>
            <a:r>
              <a:rPr kumimoji="1" lang="en-US" altLang="zh-CN" dirty="0"/>
              <a:t>Fairness</a:t>
            </a:r>
            <a:r>
              <a:rPr kumimoji="1" lang="zh-CN" altLang="en-US" dirty="0"/>
              <a:t>与</a:t>
            </a:r>
            <a:r>
              <a:rPr kumimoji="1" lang="en-US" altLang="zh-CN" dirty="0"/>
              <a:t>generalization</a:t>
            </a:r>
            <a:r>
              <a:rPr kumimoji="1" lang="zh-CN" altLang="en-US" dirty="0"/>
              <a:t>和</a:t>
            </a:r>
            <a:r>
              <a:rPr kumimoji="1" lang="en-US" altLang="zh-CN" dirty="0"/>
              <a:t>Casual</a:t>
            </a:r>
            <a:r>
              <a:rPr kumimoji="1" lang="zh-CN" altLang="en-US" dirty="0"/>
              <a:t>密切相关。</a:t>
            </a:r>
            <a:r>
              <a:rPr kumimoji="1" lang="en-US" altLang="zh-CN" dirty="0"/>
              <a:t>Individual</a:t>
            </a:r>
            <a:r>
              <a:rPr kumimoji="1" lang="zh-CN" altLang="en-US" dirty="0"/>
              <a:t> </a:t>
            </a:r>
            <a:r>
              <a:rPr kumimoji="1" lang="en-US" altLang="zh-CN" dirty="0"/>
              <a:t>Fairness</a:t>
            </a:r>
            <a:r>
              <a:rPr kumimoji="1" lang="zh-CN" altLang="en-US" dirty="0"/>
              <a:t> 旨在以相似的方式对待相似的个体，而群体公平</a:t>
            </a:r>
            <a:r>
              <a:rPr kumimoji="1" lang="en-US" altLang="zh-CN" dirty="0"/>
              <a:t>(group fairness)</a:t>
            </a:r>
            <a:r>
              <a:rPr kumimoji="1" lang="zh-CN" altLang="en-US" dirty="0"/>
              <a:t>旨在对待</a:t>
            </a:r>
            <a:r>
              <a:rPr kumimoji="1" lang="en-US" altLang="zh-CN" dirty="0"/>
              <a:t>minority</a:t>
            </a:r>
            <a:r>
              <a:rPr kumimoji="1" lang="zh-CN" altLang="en-US" dirty="0"/>
              <a:t> </a:t>
            </a:r>
            <a:r>
              <a:rPr kumimoji="1" lang="en-US" altLang="zh-CN" dirty="0"/>
              <a:t>groups</a:t>
            </a:r>
            <a:r>
              <a:rPr kumimoji="1" lang="zh-CN" altLang="en-US" dirty="0"/>
              <a:t>与其他</a:t>
            </a:r>
            <a:r>
              <a:rPr kumimoji="1" lang="en-US" altLang="zh-CN" dirty="0"/>
              <a:t>group</a:t>
            </a:r>
            <a:r>
              <a:rPr kumimoji="1" lang="zh-CN" altLang="en-US" dirty="0"/>
              <a:t>没有区别。</a:t>
            </a:r>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5291730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BE6B6-A536-F44F-9BA5-B778B02184F4}"/>
              </a:ext>
            </a:extLst>
          </p:cNvPr>
          <p:cNvSpPr>
            <a:spLocks noGrp="1"/>
          </p:cNvSpPr>
          <p:nvPr>
            <p:ph type="title"/>
          </p:nvPr>
        </p:nvSpPr>
        <p:spPr/>
        <p:txBody>
          <a:bodyPr/>
          <a:lstStyle/>
          <a:p>
            <a:r>
              <a:rPr kumimoji="1" lang="en-US" altLang="zh-CN" dirty="0"/>
              <a:t>4.</a:t>
            </a:r>
            <a:r>
              <a:rPr kumimoji="1" lang="zh-CN" altLang="en-US" dirty="0"/>
              <a:t> </a:t>
            </a:r>
            <a:r>
              <a:rPr lang="en" altLang="zh-CN" dirty="0"/>
              <a:t>Beyond shortcut learning </a:t>
            </a:r>
            <a:endParaRPr kumimoji="1" lang="zh-CN" altLang="en-US" dirty="0"/>
          </a:p>
        </p:txBody>
      </p:sp>
      <p:sp>
        <p:nvSpPr>
          <p:cNvPr id="3" name="内容占位符 2">
            <a:extLst>
              <a:ext uri="{FF2B5EF4-FFF2-40B4-BE49-F238E27FC236}">
                <a16:creationId xmlns:a16="http://schemas.microsoft.com/office/drawing/2014/main" id="{02A68114-6514-BB40-89BB-6B5CD7AFE5D5}"/>
              </a:ext>
            </a:extLst>
          </p:cNvPr>
          <p:cNvSpPr>
            <a:spLocks noGrp="1"/>
          </p:cNvSpPr>
          <p:nvPr>
            <p:ph idx="1"/>
          </p:nvPr>
        </p:nvSpPr>
        <p:spPr/>
        <p:txBody>
          <a:bodyPr/>
          <a:lstStyle/>
          <a:p>
            <a:pPr marL="0" indent="0">
              <a:buNone/>
            </a:pPr>
            <a:r>
              <a:rPr lang="en-US" altLang="zh-CN" dirty="0"/>
              <a:t>5.</a:t>
            </a:r>
            <a:r>
              <a:rPr lang="zh-CN" altLang="en-US" dirty="0"/>
              <a:t> </a:t>
            </a:r>
            <a:r>
              <a:rPr lang="en-US" altLang="zh-CN" dirty="0"/>
              <a:t>Meta-learning</a:t>
            </a:r>
            <a:endParaRPr lang="en" altLang="zh-CN" dirty="0"/>
          </a:p>
          <a:p>
            <a:pPr marL="0" indent="0">
              <a:buNone/>
            </a:pPr>
            <a:r>
              <a:rPr kumimoji="1" lang="en" altLang="zh-CN" dirty="0"/>
              <a:t>	</a:t>
            </a:r>
            <a:r>
              <a:rPr kumimoji="1" lang="zh-CN" altLang="en-US" dirty="0"/>
              <a:t>元学习寻求学习如何学习。中间目标是学习能够快速适应新条件的表征。</a:t>
            </a:r>
          </a:p>
        </p:txBody>
      </p:sp>
    </p:spTree>
    <p:extLst>
      <p:ext uri="{BB962C8B-B14F-4D97-AF65-F5344CB8AC3E}">
        <p14:creationId xmlns:p14="http://schemas.microsoft.com/office/powerpoint/2010/main" val="1210711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BE6B6-A536-F44F-9BA5-B778B02184F4}"/>
              </a:ext>
            </a:extLst>
          </p:cNvPr>
          <p:cNvSpPr>
            <a:spLocks noGrp="1"/>
          </p:cNvSpPr>
          <p:nvPr>
            <p:ph type="title"/>
          </p:nvPr>
        </p:nvSpPr>
        <p:spPr/>
        <p:txBody>
          <a:bodyPr/>
          <a:lstStyle/>
          <a:p>
            <a:r>
              <a:rPr kumimoji="1" lang="en-US" altLang="zh-CN" dirty="0"/>
              <a:t>4.</a:t>
            </a:r>
            <a:r>
              <a:rPr kumimoji="1" lang="zh-CN" altLang="en-US" dirty="0"/>
              <a:t> </a:t>
            </a:r>
            <a:r>
              <a:rPr lang="en" altLang="zh-CN" dirty="0"/>
              <a:t>Beyond shortcut learning </a:t>
            </a:r>
            <a:endParaRPr kumimoji="1" lang="zh-CN" altLang="en-US" dirty="0"/>
          </a:p>
        </p:txBody>
      </p:sp>
      <p:sp>
        <p:nvSpPr>
          <p:cNvPr id="3" name="内容占位符 2">
            <a:extLst>
              <a:ext uri="{FF2B5EF4-FFF2-40B4-BE49-F238E27FC236}">
                <a16:creationId xmlns:a16="http://schemas.microsoft.com/office/drawing/2014/main" id="{02A68114-6514-BB40-89BB-6B5CD7AFE5D5}"/>
              </a:ext>
            </a:extLst>
          </p:cNvPr>
          <p:cNvSpPr>
            <a:spLocks noGrp="1"/>
          </p:cNvSpPr>
          <p:nvPr>
            <p:ph idx="1"/>
          </p:nvPr>
        </p:nvSpPr>
        <p:spPr/>
        <p:txBody>
          <a:bodyPr/>
          <a:lstStyle/>
          <a:p>
            <a:pPr marL="0" indent="0">
              <a:buNone/>
            </a:pPr>
            <a:r>
              <a:rPr lang="en-US" altLang="zh-CN" dirty="0"/>
              <a:t>6.</a:t>
            </a:r>
            <a:r>
              <a:rPr lang="zh-CN" altLang="en-US" dirty="0"/>
              <a:t> </a:t>
            </a:r>
            <a:r>
              <a:rPr lang="en-US" altLang="zh-CN" dirty="0"/>
              <a:t>Generative modelling and disentanglement </a:t>
            </a:r>
          </a:p>
          <a:p>
            <a:pPr marL="0" indent="0">
              <a:buNone/>
            </a:pPr>
            <a:r>
              <a:rPr kumimoji="1" lang="en" altLang="zh-CN" dirty="0"/>
              <a:t>	</a:t>
            </a:r>
            <a:r>
              <a:rPr kumimoji="1" lang="zh-CN" altLang="en-US" dirty="0"/>
              <a:t>学习生成观测数据迫使神经网络对训练数据中的每个变化进行建模。然而，这本身并不一定能学到对下游任务有用的表示，更不用说分布外的泛化了。</a:t>
            </a:r>
            <a:endParaRPr kumimoji="1" lang="en-US" altLang="zh-CN" dirty="0"/>
          </a:p>
          <a:p>
            <a:pPr marL="0" indent="0">
              <a:buNone/>
            </a:pPr>
            <a:r>
              <a:rPr kumimoji="1" lang="en-US" altLang="zh-CN" dirty="0"/>
              <a:t>	</a:t>
            </a:r>
            <a:r>
              <a:rPr kumimoji="1" lang="zh-CN" altLang="en-US" dirty="0"/>
              <a:t>而解纠缠研究通过学习具有</a:t>
            </a:r>
            <a:r>
              <a:rPr kumimoji="1" lang="en-US" altLang="zh-CN" dirty="0"/>
              <a:t>well-structured</a:t>
            </a:r>
            <a:r>
              <a:rPr kumimoji="1" lang="zh-CN" altLang="en-US" dirty="0"/>
              <a:t> </a:t>
            </a:r>
            <a:r>
              <a:rPr kumimoji="1" lang="en-US" altLang="zh-CN" dirty="0"/>
              <a:t>latent</a:t>
            </a:r>
            <a:r>
              <a:rPr kumimoji="1" lang="zh-CN" altLang="en-US" dirty="0"/>
              <a:t> </a:t>
            </a:r>
            <a:r>
              <a:rPr kumimoji="1" lang="en-US" altLang="zh-CN" dirty="0"/>
              <a:t>representations</a:t>
            </a:r>
            <a:r>
              <a:rPr kumimoji="1" lang="zh-CN" altLang="en-US" dirty="0"/>
              <a:t>的生成模型来解决这一缺点。目标是通过识别独立的因果机制，从观察中恢复数据分布的真实生成因素。</a:t>
            </a:r>
          </a:p>
        </p:txBody>
      </p:sp>
    </p:spTree>
    <p:extLst>
      <p:ext uri="{BB962C8B-B14F-4D97-AF65-F5344CB8AC3E}">
        <p14:creationId xmlns:p14="http://schemas.microsoft.com/office/powerpoint/2010/main" val="13438029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5970A9-D980-0843-AB17-7361ABD96B5D}"/>
              </a:ext>
            </a:extLst>
          </p:cNvPr>
          <p:cNvSpPr>
            <a:spLocks noGrp="1"/>
          </p:cNvSpPr>
          <p:nvPr>
            <p:ph type="title"/>
          </p:nvPr>
        </p:nvSpPr>
        <p:spPr/>
        <p:txBody>
          <a:bodyPr/>
          <a:lstStyle/>
          <a:p>
            <a:r>
              <a:rPr kumimoji="1" lang="en-US" altLang="zh-CN" dirty="0"/>
              <a:t>5.</a:t>
            </a:r>
            <a:r>
              <a:rPr kumimoji="1" lang="zh-CN" altLang="en-US" dirty="0"/>
              <a:t> </a:t>
            </a:r>
            <a:r>
              <a:rPr kumimoji="1" lang="en-US" altLang="zh-CN" dirty="0"/>
              <a:t>Conclusion</a:t>
            </a:r>
            <a:endParaRPr kumimoji="1" lang="zh-CN" altLang="en-US" dirty="0"/>
          </a:p>
        </p:txBody>
      </p:sp>
      <p:sp>
        <p:nvSpPr>
          <p:cNvPr id="3" name="内容占位符 2">
            <a:extLst>
              <a:ext uri="{FF2B5EF4-FFF2-40B4-BE49-F238E27FC236}">
                <a16:creationId xmlns:a16="http://schemas.microsoft.com/office/drawing/2014/main" id="{26FDB7D6-9DB1-594E-BEDB-0C14C3969BC9}"/>
              </a:ext>
            </a:extLst>
          </p:cNvPr>
          <p:cNvSpPr>
            <a:spLocks noGrp="1"/>
          </p:cNvSpPr>
          <p:nvPr>
            <p:ph idx="1"/>
          </p:nvPr>
        </p:nvSpPr>
        <p:spPr>
          <a:ln>
            <a:solidFill>
              <a:srgbClr val="FF0000"/>
            </a:solidFill>
          </a:ln>
        </p:spPr>
        <p:txBody>
          <a:bodyPr/>
          <a:lstStyle/>
          <a:p>
            <a:r>
              <a:rPr kumimoji="1" lang="en" altLang="zh-CN" dirty="0"/>
              <a:t>Currently, the research on shortcut learning is still fragmented into various communities. With this perspective we </a:t>
            </a:r>
            <a:r>
              <a:rPr kumimoji="1" lang="en" altLang="zh-CN" b="1" dirty="0">
                <a:solidFill>
                  <a:srgbClr val="FF0000"/>
                </a:solidFill>
              </a:rPr>
              <a:t>hope to fuel discussions across these different communities </a:t>
            </a:r>
            <a:r>
              <a:rPr kumimoji="1" lang="en" altLang="zh-CN" dirty="0"/>
              <a:t>and to initiate a movement </a:t>
            </a:r>
            <a:r>
              <a:rPr kumimoji="1" lang="en" altLang="zh-CN" b="1" dirty="0">
                <a:solidFill>
                  <a:srgbClr val="FF0000"/>
                </a:solidFill>
              </a:rPr>
              <a:t>that pushes for a new standard paradigm of generalization </a:t>
            </a:r>
            <a:r>
              <a:rPr kumimoji="1" lang="en" altLang="zh-CN" dirty="0"/>
              <a:t>that is able to replace the current </a:t>
            </a:r>
            <a:r>
              <a:rPr kumimoji="1" lang="en" altLang="zh-CN" dirty="0" err="1"/>
              <a:t>i.i.d</a:t>
            </a:r>
            <a:r>
              <a:rPr kumimoji="1" lang="en" altLang="zh-CN" dirty="0"/>
              <a:t>. tests.</a:t>
            </a:r>
          </a:p>
          <a:p>
            <a:endParaRPr lang="en" altLang="zh-CN" i="1" dirty="0"/>
          </a:p>
          <a:p>
            <a:r>
              <a:rPr lang="en" altLang="zh-CN" sz="3200" b="1" i="1" dirty="0"/>
              <a:t>“The road reaches every place, the short cut only one” </a:t>
            </a:r>
            <a:endParaRPr lang="en" altLang="zh-CN" sz="3200" b="1" dirty="0"/>
          </a:p>
          <a:p>
            <a:endParaRPr kumimoji="1" lang="zh-CN" altLang="en-US" dirty="0"/>
          </a:p>
        </p:txBody>
      </p:sp>
    </p:spTree>
    <p:extLst>
      <p:ext uri="{BB962C8B-B14F-4D97-AF65-F5344CB8AC3E}">
        <p14:creationId xmlns:p14="http://schemas.microsoft.com/office/powerpoint/2010/main" val="24570205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5469565-FAFE-3C4C-82D7-E3811AD499A7}"/>
              </a:ext>
            </a:extLst>
          </p:cNvPr>
          <p:cNvPicPr>
            <a:picLocks noChangeAspect="1"/>
          </p:cNvPicPr>
          <p:nvPr/>
        </p:nvPicPr>
        <p:blipFill>
          <a:blip r:embed="rId2"/>
          <a:stretch>
            <a:fillRect/>
          </a:stretch>
        </p:blipFill>
        <p:spPr>
          <a:xfrm>
            <a:off x="1257300" y="1272117"/>
            <a:ext cx="9677400" cy="2755900"/>
          </a:xfrm>
          <a:prstGeom prst="rect">
            <a:avLst/>
          </a:prstGeom>
        </p:spPr>
      </p:pic>
      <p:sp>
        <p:nvSpPr>
          <p:cNvPr id="7" name="文本框 6">
            <a:extLst>
              <a:ext uri="{FF2B5EF4-FFF2-40B4-BE49-F238E27FC236}">
                <a16:creationId xmlns:a16="http://schemas.microsoft.com/office/drawing/2014/main" id="{2A02AEA4-F8B0-F14B-9376-2DA761EE9766}"/>
              </a:ext>
            </a:extLst>
          </p:cNvPr>
          <p:cNvSpPr txBox="1"/>
          <p:nvPr/>
        </p:nvSpPr>
        <p:spPr>
          <a:xfrm>
            <a:off x="237066" y="5063066"/>
            <a:ext cx="3998210" cy="738664"/>
          </a:xfrm>
          <a:prstGeom prst="rect">
            <a:avLst/>
          </a:prstGeom>
          <a:noFill/>
        </p:spPr>
        <p:txBody>
          <a:bodyPr wrap="none" rtlCol="0">
            <a:spAutoFit/>
          </a:bodyPr>
          <a:lstStyle/>
          <a:p>
            <a:r>
              <a:rPr kumimoji="1" lang="zh-CN" altLang="en-US" sz="2400" b="1" i="1" dirty="0"/>
              <a:t>发表于：</a:t>
            </a:r>
            <a:r>
              <a:rPr kumimoji="1" lang="en-US" altLang="zh-CN" sz="2400" b="1" i="1" dirty="0"/>
              <a:t>ACL</a:t>
            </a:r>
            <a:r>
              <a:rPr kumimoji="1" lang="zh-CN" altLang="en-US" sz="2400" b="1" i="1" dirty="0"/>
              <a:t> </a:t>
            </a:r>
            <a:r>
              <a:rPr kumimoji="1" lang="en-US" altLang="zh-CN" sz="2400" b="1" i="1" dirty="0"/>
              <a:t>2021</a:t>
            </a:r>
            <a:r>
              <a:rPr kumimoji="1" lang="zh-CN" altLang="en-US" sz="2400" b="1" i="1" dirty="0"/>
              <a:t> </a:t>
            </a:r>
            <a:r>
              <a:rPr kumimoji="1" lang="en-US" altLang="zh-CN" sz="2400" b="1" i="1" dirty="0"/>
              <a:t>Findings</a:t>
            </a:r>
            <a:endParaRPr kumimoji="1" lang="en-US" altLang="zh-CN" dirty="0"/>
          </a:p>
          <a:p>
            <a:endParaRPr kumimoji="1" lang="zh-CN" altLang="en-US" dirty="0"/>
          </a:p>
        </p:txBody>
      </p:sp>
    </p:spTree>
    <p:extLst>
      <p:ext uri="{BB962C8B-B14F-4D97-AF65-F5344CB8AC3E}">
        <p14:creationId xmlns:p14="http://schemas.microsoft.com/office/powerpoint/2010/main" val="1850481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3BB35B-024A-7B42-828A-4E2FD6EA1C5F}"/>
              </a:ext>
            </a:extLst>
          </p:cNvPr>
          <p:cNvSpPr>
            <a:spLocks noGrp="1"/>
          </p:cNvSpPr>
          <p:nvPr>
            <p:ph type="title"/>
          </p:nvPr>
        </p:nvSpPr>
        <p:spPr/>
        <p:txBody>
          <a:bodyPr/>
          <a:lstStyle/>
          <a:p>
            <a:r>
              <a:rPr kumimoji="1" lang="en-US" altLang="zh-CN" dirty="0"/>
              <a:t>Q1.</a:t>
            </a:r>
            <a:r>
              <a:rPr kumimoji="1" lang="zh-CN" altLang="en-US" dirty="0"/>
              <a:t> 语言偏见是由哪些短路径构成的？ </a:t>
            </a:r>
          </a:p>
        </p:txBody>
      </p:sp>
      <p:sp>
        <p:nvSpPr>
          <p:cNvPr id="3" name="内容占位符 2">
            <a:extLst>
              <a:ext uri="{FF2B5EF4-FFF2-40B4-BE49-F238E27FC236}">
                <a16:creationId xmlns:a16="http://schemas.microsoft.com/office/drawing/2014/main" id="{138BCEBA-1CC0-9F4B-9551-292C949E6F00}"/>
              </a:ext>
            </a:extLst>
          </p:cNvPr>
          <p:cNvSpPr>
            <a:spLocks noGrp="1"/>
          </p:cNvSpPr>
          <p:nvPr>
            <p:ph idx="1"/>
          </p:nvPr>
        </p:nvSpPr>
        <p:spPr/>
        <p:txBody>
          <a:bodyPr>
            <a:normAutofit/>
          </a:bodyPr>
          <a:lstStyle/>
          <a:p>
            <a:r>
              <a:rPr kumimoji="1" lang="zh-CN" altLang="en-US" sz="2400" dirty="0"/>
              <a:t>现有工作：</a:t>
            </a:r>
            <a:endParaRPr kumimoji="1" lang="en-US" altLang="zh-CN" sz="2400" dirty="0"/>
          </a:p>
          <a:p>
            <a:pPr lvl="1"/>
            <a:r>
              <a:rPr kumimoji="1" lang="zh-CN" altLang="en-US" sz="2000" dirty="0"/>
              <a:t> 现在</a:t>
            </a:r>
            <a:r>
              <a:rPr kumimoji="1" lang="en-US" altLang="zh-CN" sz="2000" dirty="0"/>
              <a:t>VQA</a:t>
            </a:r>
            <a:r>
              <a:rPr kumimoji="1" lang="zh-CN" altLang="en-US" sz="2000" dirty="0"/>
              <a:t>中关于短路径的研究主要聚焦在语言偏见问题上。而在这个问题上的</a:t>
            </a:r>
            <a:r>
              <a:rPr kumimoji="1" lang="en-US" altLang="zh-CN" sz="2000" dirty="0"/>
              <a:t>benchmark</a:t>
            </a:r>
            <a:r>
              <a:rPr kumimoji="1" lang="zh-CN" altLang="en-US" sz="2000" dirty="0"/>
              <a:t>则是基于了一个“</a:t>
            </a:r>
            <a:r>
              <a:rPr kumimoji="1" lang="zh-CN" altLang="en-US" sz="2000" b="1" i="1" dirty="0"/>
              <a:t>语言偏见仅存在</a:t>
            </a:r>
            <a:r>
              <a:rPr kumimoji="1" lang="en-US" altLang="zh-CN" sz="2000" b="1" i="1" dirty="0"/>
              <a:t>question</a:t>
            </a:r>
            <a:r>
              <a:rPr kumimoji="1" lang="zh-CN" altLang="en-US" sz="2000" b="1" i="1" dirty="0"/>
              <a:t> </a:t>
            </a:r>
            <a:r>
              <a:rPr kumimoji="1" lang="en-US" altLang="zh-CN" sz="2000" b="1" i="1" dirty="0"/>
              <a:t>category</a:t>
            </a:r>
            <a:r>
              <a:rPr kumimoji="1" lang="zh-CN" altLang="en-US" sz="2000" b="1" i="1" dirty="0"/>
              <a:t>到</a:t>
            </a:r>
            <a:r>
              <a:rPr kumimoji="1" lang="en-US" altLang="zh-CN" sz="2000" b="1" i="1" dirty="0"/>
              <a:t>A</a:t>
            </a:r>
            <a:r>
              <a:rPr kumimoji="1" lang="zh-CN" altLang="en-US" sz="2000" b="1" i="1" dirty="0"/>
              <a:t>之间的短路径</a:t>
            </a:r>
            <a:r>
              <a:rPr kumimoji="1" lang="zh-CN" altLang="en-US" sz="2000" dirty="0"/>
              <a:t>”的假设。具体来说，现有的</a:t>
            </a:r>
            <a:r>
              <a:rPr kumimoji="1" lang="en-US" altLang="zh-CN" sz="2000" dirty="0"/>
              <a:t>benchmark</a:t>
            </a:r>
            <a:r>
              <a:rPr kumimoji="1" lang="zh-CN" altLang="en-US" sz="2000" dirty="0"/>
              <a:t>是仅考虑了</a:t>
            </a:r>
            <a:r>
              <a:rPr kumimoji="1" lang="zh-CN" altLang="en-US" sz="2000" u="sng" dirty="0"/>
              <a:t>令训练集和测试集在同一个</a:t>
            </a:r>
            <a:r>
              <a:rPr kumimoji="1" lang="en-US" altLang="zh-CN" sz="2000" u="sng" dirty="0"/>
              <a:t>question</a:t>
            </a:r>
            <a:r>
              <a:rPr kumimoji="1" lang="zh-CN" altLang="en-US" sz="2000" u="sng" dirty="0"/>
              <a:t> </a:t>
            </a:r>
            <a:r>
              <a:rPr kumimoji="1" lang="en-US" altLang="zh-CN" sz="2000" u="sng" dirty="0"/>
              <a:t>category</a:t>
            </a:r>
            <a:r>
              <a:rPr kumimoji="1" lang="zh-CN" altLang="en-US" sz="2000" u="sng" dirty="0"/>
              <a:t>下有不同的答案分布的</a:t>
            </a:r>
            <a:r>
              <a:rPr kumimoji="1" lang="en-US" altLang="zh-CN" sz="2000" u="sng" dirty="0"/>
              <a:t>OOD</a:t>
            </a:r>
            <a:r>
              <a:rPr kumimoji="1" lang="zh-CN" altLang="en-US" sz="2000" u="sng" dirty="0"/>
              <a:t>测试集。</a:t>
            </a:r>
            <a:r>
              <a:rPr kumimoji="1" lang="zh-CN" altLang="en-US" sz="2000" dirty="0"/>
              <a:t> </a:t>
            </a:r>
            <a:endParaRPr kumimoji="1" lang="en-US" altLang="zh-CN" sz="2000" dirty="0"/>
          </a:p>
          <a:p>
            <a:pPr lvl="1"/>
            <a:r>
              <a:rPr kumimoji="1" lang="zh-CN" altLang="en-US" sz="2000" dirty="0"/>
              <a:t>现有模型在该</a:t>
            </a:r>
            <a:r>
              <a:rPr kumimoji="1" lang="en-US" altLang="zh-CN" sz="2000" dirty="0"/>
              <a:t>OOD</a:t>
            </a:r>
            <a:r>
              <a:rPr kumimoji="1" lang="zh-CN" altLang="en-US" sz="2000" dirty="0"/>
              <a:t>数据集上的</a:t>
            </a:r>
            <a:r>
              <a:rPr kumimoji="1" lang="en-US" altLang="zh-CN" sz="2000" dirty="0"/>
              <a:t>performance</a:t>
            </a:r>
            <a:r>
              <a:rPr kumimoji="1" lang="zh-CN" altLang="en-US" sz="2000" dirty="0"/>
              <a:t> </a:t>
            </a:r>
            <a:r>
              <a:rPr kumimoji="1" lang="en-US" altLang="zh-CN" sz="2000" dirty="0"/>
              <a:t>drop</a:t>
            </a:r>
            <a:r>
              <a:rPr kumimoji="1" lang="zh-CN" altLang="en-US" sz="2000" dirty="0"/>
              <a:t>可证明</a:t>
            </a:r>
            <a:r>
              <a:rPr kumimoji="1" lang="en-US" altLang="zh-CN" sz="2000" dirty="0"/>
              <a:t>VQA</a:t>
            </a:r>
            <a:r>
              <a:rPr kumimoji="1" lang="zh-CN" altLang="en-US" sz="2000" dirty="0"/>
              <a:t>存在</a:t>
            </a:r>
            <a:r>
              <a:rPr kumimoji="1" lang="en-US" altLang="zh-CN" sz="2000" dirty="0"/>
              <a:t>Qcategory2A</a:t>
            </a:r>
            <a:r>
              <a:rPr kumimoji="1" lang="zh-CN" altLang="en-US" sz="2000" dirty="0"/>
              <a:t>的短路径，以及该路径是当前语言偏见现象的原因之一。</a:t>
            </a:r>
            <a:endParaRPr kumimoji="1" lang="en-US" altLang="zh-CN" sz="2000" dirty="0"/>
          </a:p>
          <a:p>
            <a:pPr lvl="1"/>
            <a:r>
              <a:rPr kumimoji="1" lang="zh-CN" altLang="en-US" sz="2000" dirty="0"/>
              <a:t>如图所示，仅针对这一种</a:t>
            </a:r>
            <a:r>
              <a:rPr kumimoji="1" lang="en-US" altLang="zh-CN" sz="2000" dirty="0"/>
              <a:t>OOD</a:t>
            </a:r>
            <a:r>
              <a:rPr kumimoji="1" lang="zh-CN" altLang="en-US" sz="2000" dirty="0"/>
              <a:t>数据集的解决方案并不能保证模型学到的是</a:t>
            </a:r>
            <a:r>
              <a:rPr kumimoji="1" lang="en-US" altLang="zh-CN" sz="2000" dirty="0"/>
              <a:t>intended</a:t>
            </a:r>
            <a:r>
              <a:rPr kumimoji="1" lang="zh-CN" altLang="en-US" sz="2000" dirty="0"/>
              <a:t> </a:t>
            </a:r>
            <a:r>
              <a:rPr kumimoji="1" lang="en-US" altLang="zh-CN" sz="2000" dirty="0"/>
              <a:t>solution</a:t>
            </a:r>
            <a:r>
              <a:rPr kumimoji="1" lang="zh-CN" altLang="en-US" sz="2000" dirty="0"/>
              <a:t>（即解决了语言偏见）。</a:t>
            </a:r>
            <a:endParaRPr kumimoji="1" lang="en-US" altLang="zh-CN" sz="2000" dirty="0"/>
          </a:p>
          <a:p>
            <a:pPr lvl="1"/>
            <a:r>
              <a:rPr kumimoji="1" lang="zh-CN" altLang="en-US" sz="2000" dirty="0"/>
              <a:t>因此我们通过构造其他</a:t>
            </a:r>
            <a:r>
              <a:rPr kumimoji="1" lang="en-US" altLang="zh-CN" sz="2000" dirty="0"/>
              <a:t>OOD</a:t>
            </a:r>
            <a:r>
              <a:rPr kumimoji="1" lang="zh-CN" altLang="en-US" sz="2000" dirty="0"/>
              <a:t>数据集来探究语言偏见的是否存在其他短路径。当</a:t>
            </a:r>
            <a:r>
              <a:rPr kumimoji="1" lang="en-US" altLang="zh-CN" sz="2000" dirty="0"/>
              <a:t>VQA</a:t>
            </a:r>
            <a:r>
              <a:rPr kumimoji="1" lang="zh-CN" altLang="en-US" sz="2000" dirty="0"/>
              <a:t>模型在语言偏见的多个短路径对应的</a:t>
            </a:r>
            <a:r>
              <a:rPr kumimoji="1" lang="en-US" altLang="zh-CN" sz="2000" dirty="0"/>
              <a:t>OOD</a:t>
            </a:r>
            <a:r>
              <a:rPr kumimoji="1" lang="zh-CN" altLang="en-US" sz="2000" dirty="0"/>
              <a:t>数据集均有所提升，这样的模型才可以更高说服力的被认为克服了语言偏见。</a:t>
            </a:r>
            <a:endParaRPr kumimoji="1" lang="en-US" altLang="zh-CN" sz="2000" dirty="0"/>
          </a:p>
        </p:txBody>
      </p:sp>
    </p:spTree>
    <p:extLst>
      <p:ext uri="{BB962C8B-B14F-4D97-AF65-F5344CB8AC3E}">
        <p14:creationId xmlns:p14="http://schemas.microsoft.com/office/powerpoint/2010/main" val="1408678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B78E1F-072B-BF43-9AA8-70249DC14218}"/>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Machine Reading Comprehension Models Learn Shortcuts?</a:t>
            </a:r>
            <a:endParaRPr kumimoji="1" lang="zh-CN" altLang="en-US" dirty="0"/>
          </a:p>
        </p:txBody>
      </p:sp>
      <p:pic>
        <p:nvPicPr>
          <p:cNvPr id="4" name="内容占位符 3">
            <a:extLst>
              <a:ext uri="{FF2B5EF4-FFF2-40B4-BE49-F238E27FC236}">
                <a16:creationId xmlns:a16="http://schemas.microsoft.com/office/drawing/2014/main" id="{14618883-ECBE-7547-B3F5-27D39E4D293E}"/>
              </a:ext>
            </a:extLst>
          </p:cNvPr>
          <p:cNvPicPr>
            <a:picLocks noGrp="1" noChangeAspect="1"/>
          </p:cNvPicPr>
          <p:nvPr>
            <p:ph idx="1"/>
          </p:nvPr>
        </p:nvPicPr>
        <p:blipFill>
          <a:blip r:embed="rId3"/>
          <a:stretch>
            <a:fillRect/>
          </a:stretch>
        </p:blipFill>
        <p:spPr>
          <a:xfrm>
            <a:off x="1807964" y="1859228"/>
            <a:ext cx="7710686" cy="4406106"/>
          </a:xfrm>
          <a:prstGeom prst="rect">
            <a:avLst/>
          </a:prstGeom>
        </p:spPr>
      </p:pic>
      <p:sp>
        <p:nvSpPr>
          <p:cNvPr id="5" name="文本框 4">
            <a:extLst>
              <a:ext uri="{FF2B5EF4-FFF2-40B4-BE49-F238E27FC236}">
                <a16:creationId xmlns:a16="http://schemas.microsoft.com/office/drawing/2014/main" id="{F28D1F4C-D03A-A441-A35B-527583F0FE58}"/>
              </a:ext>
            </a:extLst>
          </p:cNvPr>
          <p:cNvSpPr txBox="1"/>
          <p:nvPr/>
        </p:nvSpPr>
        <p:spPr>
          <a:xfrm>
            <a:off x="874183" y="6203041"/>
            <a:ext cx="9488495" cy="461665"/>
          </a:xfrm>
          <a:prstGeom prst="rect">
            <a:avLst/>
          </a:prstGeom>
          <a:noFill/>
        </p:spPr>
        <p:txBody>
          <a:bodyPr wrap="none" rtlCol="0">
            <a:spAutoFit/>
          </a:bodyPr>
          <a:lstStyle/>
          <a:p>
            <a:r>
              <a:rPr kumimoji="1" lang="en-US" altLang="zh-CN" sz="2400" b="1" dirty="0">
                <a:solidFill>
                  <a:srgbClr val="FF0000"/>
                </a:solidFill>
              </a:rPr>
              <a:t>Question</a:t>
            </a:r>
            <a:r>
              <a:rPr kumimoji="1" lang="zh-CN" altLang="en-US" sz="2400" b="1" dirty="0">
                <a:solidFill>
                  <a:srgbClr val="FF0000"/>
                </a:solidFill>
              </a:rPr>
              <a:t> </a:t>
            </a:r>
            <a:r>
              <a:rPr kumimoji="1" lang="en-US" altLang="zh-CN" sz="2400" b="1" dirty="0">
                <a:solidFill>
                  <a:srgbClr val="FF0000"/>
                </a:solidFill>
              </a:rPr>
              <a:t>Word</a:t>
            </a:r>
            <a:r>
              <a:rPr kumimoji="1" lang="zh-CN" altLang="en-US" sz="2400" b="1" dirty="0">
                <a:solidFill>
                  <a:srgbClr val="FF0000"/>
                </a:solidFill>
              </a:rPr>
              <a:t> </a:t>
            </a:r>
            <a:r>
              <a:rPr kumimoji="1" lang="en-US" altLang="zh-CN" sz="2400" b="1" dirty="0">
                <a:solidFill>
                  <a:srgbClr val="FF0000"/>
                </a:solidFill>
              </a:rPr>
              <a:t>Matching</a:t>
            </a:r>
            <a:r>
              <a:rPr kumimoji="1" lang="zh-CN" altLang="en-US" sz="2400" b="1" dirty="0">
                <a:solidFill>
                  <a:srgbClr val="FF0000"/>
                </a:solidFill>
              </a:rPr>
              <a:t>                 </a:t>
            </a:r>
            <a:r>
              <a:rPr kumimoji="1" lang="en-US" altLang="zh-CN" sz="2400" b="1" dirty="0"/>
              <a:t>VS</a:t>
            </a:r>
            <a:r>
              <a:rPr kumimoji="1" lang="zh-CN" altLang="en-US" sz="2400" b="1" dirty="0"/>
              <a:t>                         </a:t>
            </a:r>
            <a:r>
              <a:rPr kumimoji="1" lang="en-US" altLang="zh-CN" sz="2400" b="1" dirty="0">
                <a:solidFill>
                  <a:srgbClr val="FF0000"/>
                </a:solidFill>
              </a:rPr>
              <a:t>Paraphrasing</a:t>
            </a:r>
            <a:endParaRPr kumimoji="1" lang="zh-CN" altLang="en-US" sz="2400" b="1" dirty="0">
              <a:solidFill>
                <a:srgbClr val="FF0000"/>
              </a:solidFill>
            </a:endParaRPr>
          </a:p>
        </p:txBody>
      </p:sp>
    </p:spTree>
    <p:extLst>
      <p:ext uri="{BB962C8B-B14F-4D97-AF65-F5344CB8AC3E}">
        <p14:creationId xmlns:p14="http://schemas.microsoft.com/office/powerpoint/2010/main" val="10842572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8EBE94-01D9-0245-8726-F3672628C61C}"/>
              </a:ext>
            </a:extLst>
          </p:cNvPr>
          <p:cNvSpPr>
            <a:spLocks noGrp="1"/>
          </p:cNvSpPr>
          <p:nvPr>
            <p:ph type="title"/>
          </p:nvPr>
        </p:nvSpPr>
        <p:spPr/>
        <p:txBody>
          <a:bodyPr/>
          <a:lstStyle/>
          <a:p>
            <a:r>
              <a:rPr kumimoji="1" lang="en-US" altLang="zh-CN" dirty="0"/>
              <a:t>Motivation</a:t>
            </a:r>
            <a:endParaRPr kumimoji="1" lang="zh-CN" altLang="en-US" dirty="0"/>
          </a:p>
        </p:txBody>
      </p:sp>
      <p:sp>
        <p:nvSpPr>
          <p:cNvPr id="3" name="内容占位符 2">
            <a:extLst>
              <a:ext uri="{FF2B5EF4-FFF2-40B4-BE49-F238E27FC236}">
                <a16:creationId xmlns:a16="http://schemas.microsoft.com/office/drawing/2014/main" id="{C27ECA76-E472-5E47-9E0C-D576DB53C001}"/>
              </a:ext>
            </a:extLst>
          </p:cNvPr>
          <p:cNvSpPr>
            <a:spLocks noGrp="1"/>
          </p:cNvSpPr>
          <p:nvPr>
            <p:ph idx="1"/>
          </p:nvPr>
        </p:nvSpPr>
        <p:spPr/>
        <p:txBody>
          <a:bodyPr/>
          <a:lstStyle/>
          <a:p>
            <a:r>
              <a:rPr kumimoji="1" lang="zh-CN" altLang="en-US" dirty="0"/>
              <a:t>现有工作往往聚焦于</a:t>
            </a:r>
            <a:r>
              <a:rPr kumimoji="1" lang="en-US" altLang="zh-CN" dirty="0"/>
              <a:t>shortcut</a:t>
            </a:r>
            <a:r>
              <a:rPr kumimoji="1" lang="zh-CN" altLang="en-US" dirty="0"/>
              <a:t>在</a:t>
            </a:r>
            <a:r>
              <a:rPr kumimoji="1" lang="en-US" altLang="zh-CN" dirty="0"/>
              <a:t>MRC</a:t>
            </a:r>
            <a:r>
              <a:rPr kumimoji="1" lang="zh-CN" altLang="en-US" dirty="0"/>
              <a:t>上的影响。</a:t>
            </a:r>
            <a:endParaRPr kumimoji="1" lang="en-US" altLang="zh-CN" dirty="0"/>
          </a:p>
          <a:p>
            <a:r>
              <a:rPr kumimoji="1" lang="zh-CN" altLang="en-US" dirty="0"/>
              <a:t>而没人去关注：</a:t>
            </a:r>
            <a:endParaRPr kumimoji="1" lang="en-US" altLang="zh-CN" dirty="0"/>
          </a:p>
          <a:p>
            <a:pPr lvl="1"/>
            <a:r>
              <a:rPr lang="en" altLang="zh-CN" sz="4400" b="1" dirty="0"/>
              <a:t>why MRC models learn these </a:t>
            </a:r>
            <a:r>
              <a:rPr lang="en" altLang="zh-CN" sz="4400" b="1" i="1" dirty="0"/>
              <a:t>shortcuts </a:t>
            </a:r>
            <a:r>
              <a:rPr lang="en" altLang="zh-CN" sz="4400" b="1" dirty="0"/>
              <a:t>while ignoring the designed comprehension challenges. </a:t>
            </a:r>
          </a:p>
          <a:p>
            <a:pPr lvl="1"/>
            <a:endParaRPr kumimoji="1" lang="zh-CN" altLang="en-US" dirty="0"/>
          </a:p>
        </p:txBody>
      </p:sp>
    </p:spTree>
    <p:extLst>
      <p:ext uri="{BB962C8B-B14F-4D97-AF65-F5344CB8AC3E}">
        <p14:creationId xmlns:p14="http://schemas.microsoft.com/office/powerpoint/2010/main" val="34445745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8EBE94-01D9-0245-8726-F3672628C61C}"/>
              </a:ext>
            </a:extLst>
          </p:cNvPr>
          <p:cNvSpPr>
            <a:spLocks noGrp="1"/>
          </p:cNvSpPr>
          <p:nvPr>
            <p:ph type="title"/>
          </p:nvPr>
        </p:nvSpPr>
        <p:spPr/>
        <p:txBody>
          <a:bodyPr/>
          <a:lstStyle/>
          <a:p>
            <a:r>
              <a:rPr kumimoji="1" lang="en-US" altLang="zh-CN" dirty="0"/>
              <a:t>Two</a:t>
            </a:r>
            <a:r>
              <a:rPr kumimoji="1" lang="zh-CN" altLang="en-US" dirty="0"/>
              <a:t> </a:t>
            </a:r>
            <a:r>
              <a:rPr kumimoji="1" lang="en-US" altLang="zh-CN" dirty="0"/>
              <a:t>difficulties</a:t>
            </a:r>
            <a:endParaRPr kumimoji="1" lang="zh-CN" altLang="en-US" dirty="0"/>
          </a:p>
        </p:txBody>
      </p:sp>
      <p:sp>
        <p:nvSpPr>
          <p:cNvPr id="3" name="内容占位符 2">
            <a:extLst>
              <a:ext uri="{FF2B5EF4-FFF2-40B4-BE49-F238E27FC236}">
                <a16:creationId xmlns:a16="http://schemas.microsoft.com/office/drawing/2014/main" id="{C27ECA76-E472-5E47-9E0C-D576DB53C001}"/>
              </a:ext>
            </a:extLst>
          </p:cNvPr>
          <p:cNvSpPr>
            <a:spLocks noGrp="1"/>
          </p:cNvSpPr>
          <p:nvPr>
            <p:ph idx="1"/>
          </p:nvPr>
        </p:nvSpPr>
        <p:spPr/>
        <p:txBody>
          <a:bodyPr>
            <a:normAutofit/>
          </a:bodyPr>
          <a:lstStyle/>
          <a:p>
            <a:pPr lvl="1">
              <a:lnSpc>
                <a:spcPct val="150000"/>
              </a:lnSpc>
            </a:pPr>
            <a:r>
              <a:rPr kumimoji="1" lang="en-US" altLang="zh-CN" sz="3600" dirty="0"/>
              <a:t>1.</a:t>
            </a:r>
            <a:r>
              <a:rPr kumimoji="1" lang="zh-CN" altLang="en-US" sz="3600" dirty="0"/>
              <a:t> 没有现有的</a:t>
            </a:r>
            <a:r>
              <a:rPr kumimoji="1" lang="en" altLang="zh-CN" sz="3600" dirty="0"/>
              <a:t>MRC</a:t>
            </a:r>
            <a:r>
              <a:rPr kumimoji="1" lang="zh-CN" altLang="en-US" sz="3600" dirty="0"/>
              <a:t>数据集标记一个问题是否有短路径解决方案。</a:t>
            </a:r>
            <a:endParaRPr kumimoji="1" lang="en-US" altLang="zh-CN" sz="3600" dirty="0"/>
          </a:p>
        </p:txBody>
      </p:sp>
    </p:spTree>
    <p:extLst>
      <p:ext uri="{BB962C8B-B14F-4D97-AF65-F5344CB8AC3E}">
        <p14:creationId xmlns:p14="http://schemas.microsoft.com/office/powerpoint/2010/main" val="7237355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8EBE94-01D9-0245-8726-F3672628C61C}"/>
              </a:ext>
            </a:extLst>
          </p:cNvPr>
          <p:cNvSpPr>
            <a:spLocks noGrp="1"/>
          </p:cNvSpPr>
          <p:nvPr>
            <p:ph type="title"/>
          </p:nvPr>
        </p:nvSpPr>
        <p:spPr/>
        <p:txBody>
          <a:bodyPr/>
          <a:lstStyle/>
          <a:p>
            <a:r>
              <a:rPr kumimoji="1" lang="en-US" altLang="zh-CN" dirty="0"/>
              <a:t>Two</a:t>
            </a:r>
            <a:r>
              <a:rPr kumimoji="1" lang="zh-CN" altLang="en-US" dirty="0"/>
              <a:t> </a:t>
            </a:r>
            <a:r>
              <a:rPr kumimoji="1" lang="en-US" altLang="zh-CN" dirty="0"/>
              <a:t>difficulties</a:t>
            </a:r>
            <a:endParaRPr kumimoji="1" lang="zh-CN" altLang="en-US" dirty="0"/>
          </a:p>
        </p:txBody>
      </p:sp>
      <p:sp>
        <p:nvSpPr>
          <p:cNvPr id="3" name="内容占位符 2">
            <a:extLst>
              <a:ext uri="{FF2B5EF4-FFF2-40B4-BE49-F238E27FC236}">
                <a16:creationId xmlns:a16="http://schemas.microsoft.com/office/drawing/2014/main" id="{C27ECA76-E472-5E47-9E0C-D576DB53C001}"/>
              </a:ext>
            </a:extLst>
          </p:cNvPr>
          <p:cNvSpPr>
            <a:spLocks noGrp="1"/>
          </p:cNvSpPr>
          <p:nvPr>
            <p:ph idx="1"/>
          </p:nvPr>
        </p:nvSpPr>
        <p:spPr/>
        <p:txBody>
          <a:bodyPr>
            <a:normAutofit/>
          </a:bodyPr>
          <a:lstStyle/>
          <a:p>
            <a:pPr lvl="1">
              <a:lnSpc>
                <a:spcPct val="150000"/>
              </a:lnSpc>
            </a:pPr>
            <a:r>
              <a:rPr kumimoji="1" lang="en-US" altLang="zh-CN" sz="3600" dirty="0"/>
              <a:t>2. </a:t>
            </a:r>
            <a:r>
              <a:rPr kumimoji="1" lang="zh-CN" altLang="en-US" sz="3600" dirty="0"/>
              <a:t>当</a:t>
            </a:r>
            <a:r>
              <a:rPr kumimoji="1" lang="en" altLang="zh-CN" sz="3600" dirty="0"/>
              <a:t>MRC</a:t>
            </a:r>
            <a:r>
              <a:rPr kumimoji="1" lang="zh-CN" altLang="en-US" sz="3600" dirty="0"/>
              <a:t>模型学会回答短路径问题和挑战性</a:t>
            </a:r>
            <a:r>
              <a:rPr kumimoji="1" lang="en-US" altLang="zh-CN" sz="3600" dirty="0"/>
              <a:t>(</a:t>
            </a:r>
            <a:r>
              <a:rPr kumimoji="1" lang="zh-CN" altLang="en-US" sz="3600" dirty="0"/>
              <a:t>需要推理技能</a:t>
            </a:r>
            <a:r>
              <a:rPr kumimoji="1" lang="en-US" altLang="zh-CN" sz="3600" dirty="0"/>
              <a:t>)</a:t>
            </a:r>
            <a:r>
              <a:rPr kumimoji="1" lang="zh-CN" altLang="en-US" sz="3600" dirty="0"/>
              <a:t>的问题时，我们需要新的方法来帮助我们定量地研究是怎样的学习机制产生了两者的差异。</a:t>
            </a:r>
          </a:p>
        </p:txBody>
      </p:sp>
    </p:spTree>
    <p:extLst>
      <p:ext uri="{BB962C8B-B14F-4D97-AF65-F5344CB8AC3E}">
        <p14:creationId xmlns:p14="http://schemas.microsoft.com/office/powerpoint/2010/main" val="36653646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8EBE94-01D9-0245-8726-F3672628C61C}"/>
              </a:ext>
            </a:extLst>
          </p:cNvPr>
          <p:cNvSpPr>
            <a:spLocks noGrp="1"/>
          </p:cNvSpPr>
          <p:nvPr>
            <p:ph type="title"/>
          </p:nvPr>
        </p:nvSpPr>
        <p:spPr/>
        <p:txBody>
          <a:bodyPr/>
          <a:lstStyle/>
          <a:p>
            <a:r>
              <a:rPr kumimoji="1" lang="en-US" altLang="zh-CN" dirty="0"/>
              <a:t>Main</a:t>
            </a:r>
            <a:r>
              <a:rPr kumimoji="1" lang="zh-CN" altLang="en-US" dirty="0"/>
              <a:t> </a:t>
            </a:r>
            <a:r>
              <a:rPr kumimoji="1" lang="en-US" altLang="zh-CN" dirty="0"/>
              <a:t>Idea</a:t>
            </a:r>
            <a:endParaRPr kumimoji="1" lang="zh-CN" altLang="en-US" dirty="0"/>
          </a:p>
        </p:txBody>
      </p:sp>
      <p:sp>
        <p:nvSpPr>
          <p:cNvPr id="3" name="内容占位符 2">
            <a:extLst>
              <a:ext uri="{FF2B5EF4-FFF2-40B4-BE49-F238E27FC236}">
                <a16:creationId xmlns:a16="http://schemas.microsoft.com/office/drawing/2014/main" id="{C27ECA76-E472-5E47-9E0C-D576DB53C001}"/>
              </a:ext>
            </a:extLst>
          </p:cNvPr>
          <p:cNvSpPr>
            <a:spLocks noGrp="1"/>
          </p:cNvSpPr>
          <p:nvPr>
            <p:ph idx="1"/>
          </p:nvPr>
        </p:nvSpPr>
        <p:spPr/>
        <p:txBody>
          <a:bodyPr>
            <a:normAutofit fontScale="92500" lnSpcReduction="10000"/>
          </a:bodyPr>
          <a:lstStyle/>
          <a:p>
            <a:pPr lvl="1">
              <a:lnSpc>
                <a:spcPct val="150000"/>
              </a:lnSpc>
            </a:pPr>
            <a:r>
              <a:rPr kumimoji="1" lang="zh-CN" altLang="en-US" sz="3600" dirty="0"/>
              <a:t>设计了两个</a:t>
            </a:r>
            <a:r>
              <a:rPr kumimoji="1" lang="en-US" altLang="zh-CN" sz="3600" dirty="0"/>
              <a:t>MRC</a:t>
            </a:r>
            <a:r>
              <a:rPr kumimoji="1" lang="zh-CN" altLang="en-US" sz="3600" dirty="0"/>
              <a:t>数据集：</a:t>
            </a:r>
            <a:endParaRPr kumimoji="1" lang="en-US" altLang="zh-CN" sz="3600" dirty="0"/>
          </a:p>
          <a:p>
            <a:pPr lvl="2">
              <a:lnSpc>
                <a:spcPct val="150000"/>
              </a:lnSpc>
            </a:pPr>
            <a:r>
              <a:rPr kumimoji="1" lang="en-US" altLang="zh-CN" sz="3200" dirty="0"/>
              <a:t>Shortcut</a:t>
            </a:r>
            <a:r>
              <a:rPr kumimoji="1" lang="zh-CN" altLang="en-US" sz="3200" dirty="0"/>
              <a:t> </a:t>
            </a:r>
            <a:r>
              <a:rPr kumimoji="1" lang="en-US" altLang="zh-CN" sz="3200" dirty="0"/>
              <a:t>version</a:t>
            </a:r>
            <a:r>
              <a:rPr kumimoji="1" lang="zh-CN" altLang="en-US" sz="3200" dirty="0"/>
              <a:t>和</a:t>
            </a:r>
            <a:r>
              <a:rPr kumimoji="1" lang="en-US" altLang="zh-CN" sz="3200" dirty="0"/>
              <a:t>challenging</a:t>
            </a:r>
            <a:r>
              <a:rPr kumimoji="1" lang="zh-CN" altLang="en-US" sz="3200" dirty="0"/>
              <a:t> </a:t>
            </a:r>
            <a:r>
              <a:rPr kumimoji="1" lang="en-US" altLang="zh-CN" sz="3200" dirty="0"/>
              <a:t>version</a:t>
            </a:r>
            <a:r>
              <a:rPr kumimoji="1" lang="zh-CN" altLang="en-US" sz="3200" dirty="0"/>
              <a:t>（每个样本）</a:t>
            </a:r>
            <a:endParaRPr kumimoji="1" lang="en-US" altLang="zh-CN" sz="3200" dirty="0"/>
          </a:p>
          <a:p>
            <a:pPr lvl="1">
              <a:lnSpc>
                <a:spcPct val="150000"/>
              </a:lnSpc>
            </a:pPr>
            <a:r>
              <a:rPr kumimoji="1" lang="zh-CN" altLang="en-US" sz="3600" dirty="0"/>
              <a:t>在这个基础上设计了一系列的实验定量分析：</a:t>
            </a:r>
            <a:endParaRPr kumimoji="1" lang="en-US" altLang="zh-CN" sz="3600" dirty="0"/>
          </a:p>
          <a:p>
            <a:pPr lvl="2">
              <a:lnSpc>
                <a:spcPct val="150000"/>
              </a:lnSpc>
            </a:pPr>
            <a:r>
              <a:rPr kumimoji="1" lang="en-US" altLang="zh-CN" sz="3200" dirty="0"/>
              <a:t>shortcut</a:t>
            </a:r>
            <a:r>
              <a:rPr kumimoji="1" lang="zh-CN" altLang="en-US" sz="3200" dirty="0"/>
              <a:t>是如何影响</a:t>
            </a:r>
            <a:r>
              <a:rPr kumimoji="1" lang="en-US" altLang="zh-CN" sz="3200" dirty="0"/>
              <a:t>MRC</a:t>
            </a:r>
            <a:r>
              <a:rPr kumimoji="1" lang="zh-CN" altLang="en-US" sz="3200" dirty="0"/>
              <a:t>模型性能的；</a:t>
            </a:r>
            <a:endParaRPr kumimoji="1" lang="en-US" altLang="zh-CN" sz="3200" dirty="0"/>
          </a:p>
          <a:p>
            <a:pPr lvl="2">
              <a:lnSpc>
                <a:spcPct val="150000"/>
              </a:lnSpc>
            </a:pPr>
            <a:r>
              <a:rPr kumimoji="1" lang="zh-CN" altLang="en-US" sz="3200" dirty="0"/>
              <a:t>模型是如何学习</a:t>
            </a:r>
            <a:r>
              <a:rPr kumimoji="1" lang="en-US" altLang="zh-CN" sz="3200" dirty="0"/>
              <a:t>shortcut</a:t>
            </a:r>
            <a:r>
              <a:rPr kumimoji="1" lang="zh-CN" altLang="en-US" sz="3200" dirty="0"/>
              <a:t> </a:t>
            </a:r>
            <a:r>
              <a:rPr kumimoji="1" lang="en-US" altLang="zh-CN" sz="3200" dirty="0"/>
              <a:t>tricks</a:t>
            </a:r>
            <a:r>
              <a:rPr kumimoji="1" lang="zh-CN" altLang="en-US" sz="3200" dirty="0"/>
              <a:t>和</a:t>
            </a:r>
            <a:r>
              <a:rPr kumimoji="1" lang="en-US" altLang="zh-CN" sz="3200" dirty="0"/>
              <a:t>challenging</a:t>
            </a:r>
            <a:r>
              <a:rPr kumimoji="1" lang="zh-CN" altLang="en-US" sz="3200" dirty="0"/>
              <a:t> </a:t>
            </a:r>
            <a:r>
              <a:rPr kumimoji="1" lang="en-US" altLang="zh-CN" sz="3200" dirty="0"/>
              <a:t>skills</a:t>
            </a:r>
            <a:r>
              <a:rPr kumimoji="1" lang="zh-CN" altLang="en-US" sz="3200" dirty="0"/>
              <a:t>的；</a:t>
            </a:r>
            <a:endParaRPr kumimoji="1" lang="en-US" altLang="zh-CN" sz="3200" dirty="0"/>
          </a:p>
          <a:p>
            <a:pPr lvl="2">
              <a:lnSpc>
                <a:spcPct val="150000"/>
              </a:lnSpc>
            </a:pPr>
            <a:r>
              <a:rPr kumimoji="1" lang="zh-CN" altLang="en-US" sz="3200" dirty="0"/>
              <a:t>给出了两种量化方法来评估不同问题的学习难度。</a:t>
            </a:r>
          </a:p>
        </p:txBody>
      </p:sp>
    </p:spTree>
    <p:extLst>
      <p:ext uri="{BB962C8B-B14F-4D97-AF65-F5344CB8AC3E}">
        <p14:creationId xmlns:p14="http://schemas.microsoft.com/office/powerpoint/2010/main" val="6929500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8EBE94-01D9-0245-8726-F3672628C61C}"/>
              </a:ext>
            </a:extLst>
          </p:cNvPr>
          <p:cNvSpPr>
            <a:spLocks noGrp="1"/>
          </p:cNvSpPr>
          <p:nvPr>
            <p:ph type="title"/>
          </p:nvPr>
        </p:nvSpPr>
        <p:spPr/>
        <p:txBody>
          <a:bodyPr/>
          <a:lstStyle/>
          <a:p>
            <a:r>
              <a:rPr kumimoji="1" lang="zh-CN" altLang="en-US" dirty="0"/>
              <a:t>四个问题：</a:t>
            </a:r>
          </a:p>
        </p:txBody>
      </p:sp>
      <p:sp>
        <p:nvSpPr>
          <p:cNvPr id="3" name="内容占位符 2">
            <a:extLst>
              <a:ext uri="{FF2B5EF4-FFF2-40B4-BE49-F238E27FC236}">
                <a16:creationId xmlns:a16="http://schemas.microsoft.com/office/drawing/2014/main" id="{C27ECA76-E472-5E47-9E0C-D576DB53C001}"/>
              </a:ext>
            </a:extLst>
          </p:cNvPr>
          <p:cNvSpPr>
            <a:spLocks noGrp="1"/>
          </p:cNvSpPr>
          <p:nvPr>
            <p:ph idx="1"/>
          </p:nvPr>
        </p:nvSpPr>
        <p:spPr>
          <a:xfrm>
            <a:off x="838200" y="1825624"/>
            <a:ext cx="10515600" cy="5438775"/>
          </a:xfrm>
        </p:spPr>
        <p:txBody>
          <a:bodyPr>
            <a:normAutofit/>
          </a:bodyPr>
          <a:lstStyle/>
          <a:p>
            <a:pPr lvl="1">
              <a:lnSpc>
                <a:spcPct val="150000"/>
              </a:lnSpc>
            </a:pPr>
            <a:r>
              <a:rPr kumimoji="1" lang="en-US" altLang="zh-CN" sz="3200" dirty="0"/>
              <a:t>1. How to construct the dataset?</a:t>
            </a:r>
          </a:p>
          <a:p>
            <a:pPr lvl="1">
              <a:lnSpc>
                <a:spcPct val="150000"/>
              </a:lnSpc>
            </a:pPr>
            <a:r>
              <a:rPr kumimoji="1" lang="en-US" altLang="zh-CN" sz="3200" dirty="0"/>
              <a:t>2. How the Shortcut Questions affect model performance?</a:t>
            </a:r>
          </a:p>
          <a:p>
            <a:pPr lvl="1">
              <a:lnSpc>
                <a:spcPct val="150000"/>
              </a:lnSpc>
            </a:pPr>
            <a:r>
              <a:rPr kumimoji="1" lang="en-US" altLang="zh-CN" sz="3200" dirty="0"/>
              <a:t>3. Whether Question Word Matching is easier to learn than paraphrasing?</a:t>
            </a:r>
          </a:p>
          <a:p>
            <a:pPr lvl="1">
              <a:lnSpc>
                <a:spcPct val="150000"/>
              </a:lnSpc>
            </a:pPr>
            <a:r>
              <a:rPr kumimoji="1" lang="en-US" altLang="zh-CN" sz="3200" dirty="0"/>
              <a:t>4. How do models  learn Shortcuts?</a:t>
            </a:r>
          </a:p>
          <a:p>
            <a:pPr lvl="1">
              <a:lnSpc>
                <a:spcPct val="150000"/>
              </a:lnSpc>
            </a:pPr>
            <a:endParaRPr kumimoji="1" lang="zh-CN" altLang="en-US" sz="3200" dirty="0"/>
          </a:p>
        </p:txBody>
      </p:sp>
    </p:spTree>
    <p:extLst>
      <p:ext uri="{BB962C8B-B14F-4D97-AF65-F5344CB8AC3E}">
        <p14:creationId xmlns:p14="http://schemas.microsoft.com/office/powerpoint/2010/main" val="18079275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8EBE94-01D9-0245-8726-F3672628C61C}"/>
              </a:ext>
            </a:extLst>
          </p:cNvPr>
          <p:cNvSpPr>
            <a:spLocks noGrp="1"/>
          </p:cNvSpPr>
          <p:nvPr>
            <p:ph type="title"/>
          </p:nvPr>
        </p:nvSpPr>
        <p:spPr/>
        <p:txBody>
          <a:bodyPr/>
          <a:lstStyle/>
          <a:p>
            <a:r>
              <a:rPr kumimoji="1" lang="zh-CN" altLang="en-US" dirty="0"/>
              <a:t>四个问题：</a:t>
            </a:r>
          </a:p>
        </p:txBody>
      </p:sp>
      <p:sp>
        <p:nvSpPr>
          <p:cNvPr id="3" name="内容占位符 2">
            <a:extLst>
              <a:ext uri="{FF2B5EF4-FFF2-40B4-BE49-F238E27FC236}">
                <a16:creationId xmlns:a16="http://schemas.microsoft.com/office/drawing/2014/main" id="{C27ECA76-E472-5E47-9E0C-D576DB53C001}"/>
              </a:ext>
            </a:extLst>
          </p:cNvPr>
          <p:cNvSpPr>
            <a:spLocks noGrp="1"/>
          </p:cNvSpPr>
          <p:nvPr>
            <p:ph idx="1"/>
          </p:nvPr>
        </p:nvSpPr>
        <p:spPr>
          <a:xfrm>
            <a:off x="838200" y="1825624"/>
            <a:ext cx="10515600" cy="5438775"/>
          </a:xfrm>
        </p:spPr>
        <p:txBody>
          <a:bodyPr>
            <a:normAutofit/>
          </a:bodyPr>
          <a:lstStyle/>
          <a:p>
            <a:pPr lvl="1">
              <a:lnSpc>
                <a:spcPct val="150000"/>
              </a:lnSpc>
            </a:pPr>
            <a:r>
              <a:rPr kumimoji="1" lang="en-US" altLang="zh-CN" sz="3200" dirty="0"/>
              <a:t>1. How to construct the dataset?</a:t>
            </a:r>
          </a:p>
          <a:p>
            <a:pPr lvl="1">
              <a:lnSpc>
                <a:spcPct val="150000"/>
              </a:lnSpc>
            </a:pPr>
            <a:r>
              <a:rPr kumimoji="1" lang="en-US" altLang="zh-CN" sz="3200" dirty="0"/>
              <a:t>2. How the Shortcut Questions affect model performance?</a:t>
            </a:r>
          </a:p>
          <a:p>
            <a:pPr lvl="1">
              <a:lnSpc>
                <a:spcPct val="150000"/>
              </a:lnSpc>
            </a:pPr>
            <a:r>
              <a:rPr kumimoji="1" lang="en-US" altLang="zh-CN" sz="3200" dirty="0"/>
              <a:t>3. Whether Question Word Matching is easier to learn than paraphrasing?</a:t>
            </a:r>
          </a:p>
          <a:p>
            <a:pPr lvl="1">
              <a:lnSpc>
                <a:spcPct val="150000"/>
              </a:lnSpc>
            </a:pPr>
            <a:r>
              <a:rPr kumimoji="1" lang="en-US" altLang="zh-CN" sz="3200" dirty="0"/>
              <a:t>4. How do models  learn Shortcuts?</a:t>
            </a:r>
          </a:p>
          <a:p>
            <a:pPr lvl="1">
              <a:lnSpc>
                <a:spcPct val="150000"/>
              </a:lnSpc>
            </a:pPr>
            <a:endParaRPr kumimoji="1" lang="zh-CN" altLang="en-US" sz="3200" dirty="0"/>
          </a:p>
        </p:txBody>
      </p:sp>
    </p:spTree>
    <p:extLst>
      <p:ext uri="{BB962C8B-B14F-4D97-AF65-F5344CB8AC3E}">
        <p14:creationId xmlns:p14="http://schemas.microsoft.com/office/powerpoint/2010/main" val="23969019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8EBE94-01D9-0245-8726-F3672628C61C}"/>
              </a:ext>
            </a:extLst>
          </p:cNvPr>
          <p:cNvSpPr>
            <a:spLocks noGrp="1"/>
          </p:cNvSpPr>
          <p:nvPr>
            <p:ph type="title"/>
          </p:nvPr>
        </p:nvSpPr>
        <p:spPr/>
        <p:txBody>
          <a:bodyPr/>
          <a:lstStyle/>
          <a:p>
            <a:pPr lvl="1">
              <a:lnSpc>
                <a:spcPct val="150000"/>
              </a:lnSpc>
            </a:pPr>
            <a:r>
              <a:rPr kumimoji="1" lang="en-US" altLang="zh-CN" sz="3200" dirty="0"/>
              <a:t>1. How to construct the dataset?</a:t>
            </a:r>
          </a:p>
        </p:txBody>
      </p:sp>
      <p:sp>
        <p:nvSpPr>
          <p:cNvPr id="3" name="内容占位符 2">
            <a:extLst>
              <a:ext uri="{FF2B5EF4-FFF2-40B4-BE49-F238E27FC236}">
                <a16:creationId xmlns:a16="http://schemas.microsoft.com/office/drawing/2014/main" id="{C27ECA76-E472-5E47-9E0C-D576DB53C001}"/>
              </a:ext>
            </a:extLst>
          </p:cNvPr>
          <p:cNvSpPr>
            <a:spLocks noGrp="1"/>
          </p:cNvSpPr>
          <p:nvPr>
            <p:ph idx="1"/>
          </p:nvPr>
        </p:nvSpPr>
        <p:spPr>
          <a:xfrm>
            <a:off x="419100" y="1842557"/>
            <a:ext cx="11353800" cy="5438775"/>
          </a:xfrm>
        </p:spPr>
        <p:txBody>
          <a:bodyPr>
            <a:normAutofit/>
          </a:bodyPr>
          <a:lstStyle/>
          <a:p>
            <a:pPr lvl="1">
              <a:lnSpc>
                <a:spcPct val="150000"/>
              </a:lnSpc>
            </a:pPr>
            <a:r>
              <a:rPr kumimoji="1" lang="zh-CN" altLang="en-US" sz="3200" dirty="0"/>
              <a:t>两种短路径</a:t>
            </a:r>
            <a:endParaRPr kumimoji="1" lang="en-US" altLang="zh-CN" sz="3200" dirty="0"/>
          </a:p>
          <a:p>
            <a:pPr lvl="2">
              <a:lnSpc>
                <a:spcPct val="150000"/>
              </a:lnSpc>
            </a:pPr>
            <a:r>
              <a:rPr kumimoji="1" lang="en-US" altLang="zh-CN" sz="2800" dirty="0"/>
              <a:t>Question</a:t>
            </a:r>
            <a:r>
              <a:rPr kumimoji="1" lang="zh-CN" altLang="en-US" sz="2800" dirty="0"/>
              <a:t> </a:t>
            </a:r>
            <a:r>
              <a:rPr kumimoji="1" lang="en-US" altLang="zh-CN" sz="2800" dirty="0"/>
              <a:t>word</a:t>
            </a:r>
            <a:r>
              <a:rPr kumimoji="1" lang="zh-CN" altLang="en-US" sz="2800" dirty="0"/>
              <a:t> </a:t>
            </a:r>
            <a:r>
              <a:rPr kumimoji="1" lang="en-US" altLang="zh-CN" sz="2800" dirty="0"/>
              <a:t>matching</a:t>
            </a:r>
            <a:r>
              <a:rPr kumimoji="1" lang="zh-CN" altLang="en-US" sz="2800" dirty="0"/>
              <a:t>， </a:t>
            </a:r>
            <a:r>
              <a:rPr kumimoji="1" lang="en-US" altLang="zh-CN" sz="2800" dirty="0"/>
              <a:t>QWM</a:t>
            </a:r>
          </a:p>
          <a:p>
            <a:pPr lvl="2">
              <a:lnSpc>
                <a:spcPct val="150000"/>
              </a:lnSpc>
            </a:pPr>
            <a:r>
              <a:rPr kumimoji="1" lang="en-US" altLang="zh-CN" sz="2800" dirty="0"/>
              <a:t>Simple</a:t>
            </a:r>
            <a:r>
              <a:rPr kumimoji="1" lang="zh-CN" altLang="en-US" sz="2800" dirty="0"/>
              <a:t> </a:t>
            </a:r>
            <a:r>
              <a:rPr kumimoji="1" lang="en-US" altLang="zh-CN" sz="2800" dirty="0"/>
              <a:t>matching</a:t>
            </a:r>
            <a:r>
              <a:rPr kumimoji="1" lang="zh-CN" altLang="en-US" sz="2800" dirty="0"/>
              <a:t>， </a:t>
            </a:r>
            <a:r>
              <a:rPr kumimoji="1" lang="en-US" altLang="zh-CN" sz="2800" dirty="0" err="1"/>
              <a:t>SpM</a:t>
            </a:r>
            <a:endParaRPr kumimoji="1" lang="en-US" altLang="zh-CN" sz="3200" dirty="0"/>
          </a:p>
          <a:p>
            <a:pPr lvl="1">
              <a:lnSpc>
                <a:spcPct val="150000"/>
              </a:lnSpc>
            </a:pPr>
            <a:r>
              <a:rPr kumimoji="1" lang="zh-CN" altLang="en-US" sz="3200" dirty="0"/>
              <a:t>两个数据集</a:t>
            </a:r>
            <a:endParaRPr kumimoji="1" lang="en-US" altLang="zh-CN" sz="3200" dirty="0"/>
          </a:p>
          <a:p>
            <a:pPr lvl="2">
              <a:lnSpc>
                <a:spcPct val="150000"/>
              </a:lnSpc>
            </a:pPr>
            <a:r>
              <a:rPr kumimoji="1" lang="en-US" altLang="zh-CN" sz="2800" dirty="0"/>
              <a:t>QWM-Para</a:t>
            </a:r>
            <a:r>
              <a:rPr kumimoji="1" lang="zh-CN" altLang="en-US" sz="2800" dirty="0"/>
              <a:t> </a:t>
            </a:r>
            <a:r>
              <a:rPr kumimoji="1" lang="en-US" altLang="zh-CN" sz="2800" dirty="0"/>
              <a:t>Dataset</a:t>
            </a:r>
            <a:r>
              <a:rPr kumimoji="1" lang="zh-CN" altLang="en-US" sz="2800" dirty="0"/>
              <a:t>  （</a:t>
            </a:r>
            <a:r>
              <a:rPr kumimoji="1" lang="en-US" altLang="zh-CN" sz="2800" dirty="0"/>
              <a:t>Shortcut</a:t>
            </a:r>
            <a:r>
              <a:rPr kumimoji="1" lang="zh-CN" altLang="en-US" sz="2800" dirty="0"/>
              <a:t> </a:t>
            </a:r>
            <a:r>
              <a:rPr kumimoji="1" lang="en-US" altLang="zh-CN" sz="2800" dirty="0"/>
              <a:t>Version</a:t>
            </a:r>
            <a:r>
              <a:rPr kumimoji="1" lang="zh-CN" altLang="en-US" sz="2800" dirty="0"/>
              <a:t> </a:t>
            </a:r>
            <a:r>
              <a:rPr kumimoji="1" lang="en-US" altLang="zh-CN" sz="2800" dirty="0"/>
              <a:t>&amp;</a:t>
            </a:r>
            <a:r>
              <a:rPr kumimoji="1" lang="zh-CN" altLang="en-US" sz="2800" dirty="0"/>
              <a:t> </a:t>
            </a:r>
            <a:r>
              <a:rPr kumimoji="1" lang="en-US" altLang="zh-CN" sz="2800" dirty="0"/>
              <a:t>Challenging</a:t>
            </a:r>
            <a:r>
              <a:rPr kumimoji="1" lang="zh-CN" altLang="en-US" sz="2800" dirty="0"/>
              <a:t> </a:t>
            </a:r>
            <a:r>
              <a:rPr kumimoji="1" lang="en-US" altLang="zh-CN" sz="2800" dirty="0"/>
              <a:t>Version</a:t>
            </a:r>
            <a:r>
              <a:rPr kumimoji="1" lang="zh-CN" altLang="en-US" sz="2800" dirty="0"/>
              <a:t>）</a:t>
            </a:r>
            <a:endParaRPr kumimoji="1" lang="en-US" altLang="zh-CN" sz="2800" dirty="0"/>
          </a:p>
          <a:p>
            <a:pPr lvl="2">
              <a:lnSpc>
                <a:spcPct val="150000"/>
              </a:lnSpc>
            </a:pPr>
            <a:r>
              <a:rPr kumimoji="1" lang="en-US" altLang="zh-CN" sz="2800" dirty="0" err="1"/>
              <a:t>SpM</a:t>
            </a:r>
            <a:r>
              <a:rPr kumimoji="1" lang="en-US" altLang="zh-CN" sz="2800" dirty="0"/>
              <a:t>-Para</a:t>
            </a:r>
            <a:r>
              <a:rPr kumimoji="1" lang="zh-CN" altLang="en-US" sz="2800" dirty="0"/>
              <a:t> </a:t>
            </a:r>
            <a:r>
              <a:rPr kumimoji="1" lang="en-US" altLang="zh-CN" sz="2800" dirty="0"/>
              <a:t>Dataset</a:t>
            </a:r>
            <a:r>
              <a:rPr kumimoji="1" lang="zh-CN" altLang="en-US" sz="2800" dirty="0"/>
              <a:t> （</a:t>
            </a:r>
            <a:r>
              <a:rPr kumimoji="1" lang="en-US" altLang="zh-CN" sz="2800" dirty="0"/>
              <a:t>Shortcut</a:t>
            </a:r>
            <a:r>
              <a:rPr kumimoji="1" lang="zh-CN" altLang="en-US" sz="2800" dirty="0"/>
              <a:t> </a:t>
            </a:r>
            <a:r>
              <a:rPr kumimoji="1" lang="en-US" altLang="zh-CN" sz="2800" dirty="0"/>
              <a:t>Version</a:t>
            </a:r>
            <a:r>
              <a:rPr kumimoji="1" lang="zh-CN" altLang="en-US" sz="2800" dirty="0"/>
              <a:t> </a:t>
            </a:r>
            <a:r>
              <a:rPr kumimoji="1" lang="en-US" altLang="zh-CN" sz="2800" dirty="0"/>
              <a:t>&amp;</a:t>
            </a:r>
            <a:r>
              <a:rPr kumimoji="1" lang="zh-CN" altLang="en-US" sz="2800" dirty="0"/>
              <a:t> </a:t>
            </a:r>
            <a:r>
              <a:rPr kumimoji="1" lang="en-US" altLang="zh-CN" sz="2800" dirty="0"/>
              <a:t>Challenging</a:t>
            </a:r>
            <a:r>
              <a:rPr kumimoji="1" lang="zh-CN" altLang="en-US" sz="2800" dirty="0"/>
              <a:t> </a:t>
            </a:r>
            <a:r>
              <a:rPr kumimoji="1" lang="en-US" altLang="zh-CN" sz="2800" dirty="0"/>
              <a:t>Version</a:t>
            </a:r>
            <a:r>
              <a:rPr kumimoji="1" lang="zh-CN" altLang="en-US" sz="2800" dirty="0"/>
              <a:t>）</a:t>
            </a:r>
            <a:endParaRPr kumimoji="1" lang="en-US" altLang="zh-CN" sz="2800" dirty="0"/>
          </a:p>
          <a:p>
            <a:pPr marL="914400" lvl="2" indent="0">
              <a:lnSpc>
                <a:spcPct val="150000"/>
              </a:lnSpc>
              <a:buNone/>
            </a:pPr>
            <a:endParaRPr kumimoji="1" lang="zh-CN" altLang="en-US" sz="2800" dirty="0"/>
          </a:p>
        </p:txBody>
      </p:sp>
    </p:spTree>
    <p:extLst>
      <p:ext uri="{BB962C8B-B14F-4D97-AF65-F5344CB8AC3E}">
        <p14:creationId xmlns:p14="http://schemas.microsoft.com/office/powerpoint/2010/main" val="31048721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762A8E-2D7B-9F45-8C25-95F95BEB0177}"/>
              </a:ext>
            </a:extLst>
          </p:cNvPr>
          <p:cNvSpPr>
            <a:spLocks noGrp="1"/>
          </p:cNvSpPr>
          <p:nvPr>
            <p:ph type="title"/>
          </p:nvPr>
        </p:nvSpPr>
        <p:spPr>
          <a:xfrm>
            <a:off x="328084" y="0"/>
            <a:ext cx="10515600" cy="1325563"/>
          </a:xfrm>
        </p:spPr>
        <p:txBody>
          <a:bodyPr/>
          <a:lstStyle/>
          <a:p>
            <a:r>
              <a:rPr kumimoji="1" lang="en-US" altLang="zh-CN" dirty="0"/>
              <a:t>1.1</a:t>
            </a:r>
            <a:r>
              <a:rPr kumimoji="1" lang="zh-CN" altLang="en-US" dirty="0"/>
              <a:t> </a:t>
            </a:r>
            <a:r>
              <a:rPr lang="en" altLang="zh-CN" b="1" dirty="0"/>
              <a:t>QWM-Para Dataset</a:t>
            </a:r>
            <a:endParaRPr kumimoji="1" lang="zh-CN" altLang="en-US" dirty="0"/>
          </a:p>
        </p:txBody>
      </p:sp>
      <p:pic>
        <p:nvPicPr>
          <p:cNvPr id="4" name="图片 3">
            <a:extLst>
              <a:ext uri="{FF2B5EF4-FFF2-40B4-BE49-F238E27FC236}">
                <a16:creationId xmlns:a16="http://schemas.microsoft.com/office/drawing/2014/main" id="{333BE6D3-026A-A74C-AFD3-B5A54637234E}"/>
              </a:ext>
            </a:extLst>
          </p:cNvPr>
          <p:cNvPicPr>
            <a:picLocks noChangeAspect="1"/>
          </p:cNvPicPr>
          <p:nvPr/>
        </p:nvPicPr>
        <p:blipFill>
          <a:blip r:embed="rId3"/>
          <a:stretch>
            <a:fillRect/>
          </a:stretch>
        </p:blipFill>
        <p:spPr>
          <a:xfrm>
            <a:off x="328084" y="1277144"/>
            <a:ext cx="5473700" cy="5448300"/>
          </a:xfrm>
          <a:prstGeom prst="rect">
            <a:avLst/>
          </a:prstGeom>
        </p:spPr>
      </p:pic>
      <p:pic>
        <p:nvPicPr>
          <p:cNvPr id="5" name="图片 4">
            <a:extLst>
              <a:ext uri="{FF2B5EF4-FFF2-40B4-BE49-F238E27FC236}">
                <a16:creationId xmlns:a16="http://schemas.microsoft.com/office/drawing/2014/main" id="{1B2C5CE8-A04F-E749-808D-E88A922D6D9A}"/>
              </a:ext>
            </a:extLst>
          </p:cNvPr>
          <p:cNvPicPr>
            <a:picLocks noChangeAspect="1"/>
          </p:cNvPicPr>
          <p:nvPr/>
        </p:nvPicPr>
        <p:blipFill>
          <a:blip r:embed="rId4"/>
          <a:stretch>
            <a:fillRect/>
          </a:stretch>
        </p:blipFill>
        <p:spPr>
          <a:xfrm>
            <a:off x="6390218" y="1010444"/>
            <a:ext cx="5105400" cy="5715000"/>
          </a:xfrm>
          <a:prstGeom prst="rect">
            <a:avLst/>
          </a:prstGeom>
        </p:spPr>
      </p:pic>
      <p:sp>
        <p:nvSpPr>
          <p:cNvPr id="6" name="矩形 5">
            <a:extLst>
              <a:ext uri="{FF2B5EF4-FFF2-40B4-BE49-F238E27FC236}">
                <a16:creationId xmlns:a16="http://schemas.microsoft.com/office/drawing/2014/main" id="{A36FBE9A-5123-EF41-8786-D64B0F934435}"/>
              </a:ext>
            </a:extLst>
          </p:cNvPr>
          <p:cNvSpPr/>
          <p:nvPr/>
        </p:nvSpPr>
        <p:spPr>
          <a:xfrm>
            <a:off x="4350058" y="6090082"/>
            <a:ext cx="585926" cy="31959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62DF9D3C-0982-E845-A0AA-748DA9BB7C7A}"/>
              </a:ext>
            </a:extLst>
          </p:cNvPr>
          <p:cNvSpPr/>
          <p:nvPr/>
        </p:nvSpPr>
        <p:spPr>
          <a:xfrm>
            <a:off x="2318551" y="3546109"/>
            <a:ext cx="2324470" cy="31959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8F3E0EEB-18CF-C042-BE3C-F1CFBACD38DE}"/>
              </a:ext>
            </a:extLst>
          </p:cNvPr>
          <p:cNvSpPr/>
          <p:nvPr/>
        </p:nvSpPr>
        <p:spPr>
          <a:xfrm>
            <a:off x="446842" y="5282214"/>
            <a:ext cx="2324470" cy="23081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F5373E71-D331-FC4C-91DF-E9573CF353D5}"/>
              </a:ext>
            </a:extLst>
          </p:cNvPr>
          <p:cNvSpPr/>
          <p:nvPr/>
        </p:nvSpPr>
        <p:spPr>
          <a:xfrm>
            <a:off x="3057535" y="5274816"/>
            <a:ext cx="2324470" cy="23081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523602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762A8E-2D7B-9F45-8C25-95F95BEB0177}"/>
              </a:ext>
            </a:extLst>
          </p:cNvPr>
          <p:cNvSpPr>
            <a:spLocks noGrp="1"/>
          </p:cNvSpPr>
          <p:nvPr>
            <p:ph type="title"/>
          </p:nvPr>
        </p:nvSpPr>
        <p:spPr>
          <a:xfrm>
            <a:off x="328084" y="0"/>
            <a:ext cx="10515600" cy="1325563"/>
          </a:xfrm>
        </p:spPr>
        <p:txBody>
          <a:bodyPr/>
          <a:lstStyle/>
          <a:p>
            <a:r>
              <a:rPr kumimoji="1" lang="en-US" altLang="zh-CN" dirty="0"/>
              <a:t>1.2</a:t>
            </a:r>
            <a:r>
              <a:rPr kumimoji="1" lang="zh-CN" altLang="en-US" dirty="0"/>
              <a:t> </a:t>
            </a:r>
            <a:r>
              <a:rPr kumimoji="1" lang="en" altLang="zh-CN" b="1" dirty="0" err="1"/>
              <a:t>Sp</a:t>
            </a:r>
            <a:r>
              <a:rPr lang="en" altLang="zh-CN" b="1" dirty="0" err="1"/>
              <a:t>M</a:t>
            </a:r>
            <a:r>
              <a:rPr lang="en" altLang="zh-CN" b="1" dirty="0"/>
              <a:t>-Para Dataset</a:t>
            </a:r>
            <a:endParaRPr kumimoji="1" lang="zh-CN" altLang="en-US" dirty="0"/>
          </a:p>
        </p:txBody>
      </p:sp>
      <p:pic>
        <p:nvPicPr>
          <p:cNvPr id="3" name="图片 2">
            <a:extLst>
              <a:ext uri="{FF2B5EF4-FFF2-40B4-BE49-F238E27FC236}">
                <a16:creationId xmlns:a16="http://schemas.microsoft.com/office/drawing/2014/main" id="{59769926-4DA7-1A44-B66E-1BF535A740FE}"/>
              </a:ext>
            </a:extLst>
          </p:cNvPr>
          <p:cNvPicPr>
            <a:picLocks noChangeAspect="1"/>
          </p:cNvPicPr>
          <p:nvPr/>
        </p:nvPicPr>
        <p:blipFill>
          <a:blip r:embed="rId3"/>
          <a:stretch>
            <a:fillRect/>
          </a:stretch>
        </p:blipFill>
        <p:spPr>
          <a:xfrm>
            <a:off x="526371" y="1054100"/>
            <a:ext cx="4800600" cy="4749800"/>
          </a:xfrm>
          <a:prstGeom prst="rect">
            <a:avLst/>
          </a:prstGeom>
        </p:spPr>
      </p:pic>
      <p:cxnSp>
        <p:nvCxnSpPr>
          <p:cNvPr id="11" name="直线连接符 10">
            <a:extLst>
              <a:ext uri="{FF2B5EF4-FFF2-40B4-BE49-F238E27FC236}">
                <a16:creationId xmlns:a16="http://schemas.microsoft.com/office/drawing/2014/main" id="{5C888BF2-B84C-AD44-A734-60B05CEA5B2C}"/>
              </a:ext>
            </a:extLst>
          </p:cNvPr>
          <p:cNvCxnSpPr/>
          <p:nvPr/>
        </p:nvCxnSpPr>
        <p:spPr>
          <a:xfrm>
            <a:off x="1493690" y="4924310"/>
            <a:ext cx="135538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A890B3CC-04D2-5249-BBD8-DB5C2E347D61}"/>
              </a:ext>
            </a:extLst>
          </p:cNvPr>
          <p:cNvPicPr>
            <a:picLocks noChangeAspect="1"/>
          </p:cNvPicPr>
          <p:nvPr/>
        </p:nvPicPr>
        <p:blipFill>
          <a:blip r:embed="rId4"/>
          <a:stretch>
            <a:fillRect/>
          </a:stretch>
        </p:blipFill>
        <p:spPr>
          <a:xfrm>
            <a:off x="6457816" y="683630"/>
            <a:ext cx="4339886" cy="5234570"/>
          </a:xfrm>
          <a:prstGeom prst="rect">
            <a:avLst/>
          </a:prstGeom>
        </p:spPr>
      </p:pic>
      <p:cxnSp>
        <p:nvCxnSpPr>
          <p:cNvPr id="15" name="直线连接符 14">
            <a:extLst>
              <a:ext uri="{FF2B5EF4-FFF2-40B4-BE49-F238E27FC236}">
                <a16:creationId xmlns:a16="http://schemas.microsoft.com/office/drawing/2014/main" id="{A9FBBFD1-6425-CE4F-8105-1AEDD3B91BAC}"/>
              </a:ext>
            </a:extLst>
          </p:cNvPr>
          <p:cNvCxnSpPr>
            <a:cxnSpLocks/>
          </p:cNvCxnSpPr>
          <p:nvPr/>
        </p:nvCxnSpPr>
        <p:spPr>
          <a:xfrm>
            <a:off x="612420" y="5116466"/>
            <a:ext cx="97784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8A5A6E13-1786-2F44-933F-C8AF9E6C694E}"/>
              </a:ext>
            </a:extLst>
          </p:cNvPr>
          <p:cNvCxnSpPr>
            <a:cxnSpLocks/>
          </p:cNvCxnSpPr>
          <p:nvPr/>
        </p:nvCxnSpPr>
        <p:spPr>
          <a:xfrm>
            <a:off x="1493690" y="3022623"/>
            <a:ext cx="196512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93194FBA-565E-8845-8A6C-0144141D5D65}"/>
              </a:ext>
            </a:extLst>
          </p:cNvPr>
          <p:cNvCxnSpPr>
            <a:cxnSpLocks/>
          </p:cNvCxnSpPr>
          <p:nvPr/>
        </p:nvCxnSpPr>
        <p:spPr>
          <a:xfrm>
            <a:off x="2977933" y="1889562"/>
            <a:ext cx="1965127"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65E45D22-8485-3740-BE78-EDA78241869D}"/>
              </a:ext>
            </a:extLst>
          </p:cNvPr>
          <p:cNvCxnSpPr>
            <a:cxnSpLocks/>
          </p:cNvCxnSpPr>
          <p:nvPr/>
        </p:nvCxnSpPr>
        <p:spPr>
          <a:xfrm>
            <a:off x="961544" y="5301997"/>
            <a:ext cx="1965127"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819EA98E-4985-1E47-BE18-85DE4954D31A}"/>
              </a:ext>
            </a:extLst>
          </p:cNvPr>
          <p:cNvCxnSpPr>
            <a:cxnSpLocks/>
          </p:cNvCxnSpPr>
          <p:nvPr/>
        </p:nvCxnSpPr>
        <p:spPr>
          <a:xfrm>
            <a:off x="612420" y="4400849"/>
            <a:ext cx="1965127"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ED4DF777-6F3F-0340-B503-FA9747BE6157}"/>
              </a:ext>
            </a:extLst>
          </p:cNvPr>
          <p:cNvCxnSpPr>
            <a:cxnSpLocks/>
          </p:cNvCxnSpPr>
          <p:nvPr/>
        </p:nvCxnSpPr>
        <p:spPr>
          <a:xfrm>
            <a:off x="3024316" y="4400849"/>
            <a:ext cx="1965127"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1D071D40-7DAC-8047-82E4-FC13CEC52C88}"/>
              </a:ext>
            </a:extLst>
          </p:cNvPr>
          <p:cNvCxnSpPr/>
          <p:nvPr/>
        </p:nvCxnSpPr>
        <p:spPr>
          <a:xfrm>
            <a:off x="3267577" y="5289872"/>
            <a:ext cx="135538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AA00E803-2CF7-0A49-BC8E-94B18EBA1843}"/>
              </a:ext>
            </a:extLst>
          </p:cNvPr>
          <p:cNvCxnSpPr>
            <a:cxnSpLocks/>
          </p:cNvCxnSpPr>
          <p:nvPr/>
        </p:nvCxnSpPr>
        <p:spPr>
          <a:xfrm>
            <a:off x="4134043" y="5116466"/>
            <a:ext cx="97784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879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3BB35B-024A-7B42-828A-4E2FD6EA1C5F}"/>
              </a:ext>
            </a:extLst>
          </p:cNvPr>
          <p:cNvSpPr>
            <a:spLocks noGrp="1"/>
          </p:cNvSpPr>
          <p:nvPr>
            <p:ph type="title"/>
          </p:nvPr>
        </p:nvSpPr>
        <p:spPr/>
        <p:txBody>
          <a:bodyPr/>
          <a:lstStyle/>
          <a:p>
            <a:r>
              <a:rPr kumimoji="1" lang="en-US" altLang="zh-CN" dirty="0"/>
              <a:t>Q1.</a:t>
            </a:r>
            <a:r>
              <a:rPr kumimoji="1" lang="zh-CN" altLang="en-US" dirty="0"/>
              <a:t> 语言偏见是由哪些短路径构成的？ </a:t>
            </a:r>
          </a:p>
        </p:txBody>
      </p:sp>
      <p:sp>
        <p:nvSpPr>
          <p:cNvPr id="3" name="内容占位符 2">
            <a:extLst>
              <a:ext uri="{FF2B5EF4-FFF2-40B4-BE49-F238E27FC236}">
                <a16:creationId xmlns:a16="http://schemas.microsoft.com/office/drawing/2014/main" id="{138BCEBA-1CC0-9F4B-9551-292C949E6F00}"/>
              </a:ext>
            </a:extLst>
          </p:cNvPr>
          <p:cNvSpPr>
            <a:spLocks noGrp="1"/>
          </p:cNvSpPr>
          <p:nvPr>
            <p:ph idx="1"/>
          </p:nvPr>
        </p:nvSpPr>
        <p:spPr>
          <a:xfrm>
            <a:off x="838200" y="1825625"/>
            <a:ext cx="4853152" cy="4351338"/>
          </a:xfrm>
        </p:spPr>
        <p:txBody>
          <a:bodyPr>
            <a:normAutofit/>
          </a:bodyPr>
          <a:lstStyle/>
          <a:p>
            <a:r>
              <a:rPr kumimoji="1" lang="en-US" altLang="zh-CN" sz="2400" dirty="0"/>
              <a:t>Motivation</a:t>
            </a:r>
            <a:r>
              <a:rPr kumimoji="1" lang="zh-CN" altLang="en-US" sz="2400" dirty="0"/>
              <a:t>：</a:t>
            </a:r>
            <a:endParaRPr kumimoji="1" lang="en-US" altLang="zh-CN" sz="2400" dirty="0"/>
          </a:p>
          <a:p>
            <a:pPr lvl="1"/>
            <a:r>
              <a:rPr kumimoji="1" lang="zh-CN" altLang="en-US" sz="2000" dirty="0"/>
              <a:t>如图所示，仅针对这一种</a:t>
            </a:r>
            <a:r>
              <a:rPr kumimoji="1" lang="en-US" altLang="zh-CN" sz="2000" dirty="0"/>
              <a:t>OOD</a:t>
            </a:r>
            <a:r>
              <a:rPr kumimoji="1" lang="zh-CN" altLang="en-US" sz="2000" dirty="0"/>
              <a:t>数据集的解决方案并不能保证模型学到的是</a:t>
            </a:r>
            <a:r>
              <a:rPr kumimoji="1" lang="en-US" altLang="zh-CN" sz="2000" dirty="0"/>
              <a:t>intended</a:t>
            </a:r>
            <a:r>
              <a:rPr kumimoji="1" lang="zh-CN" altLang="en-US" sz="2000" dirty="0"/>
              <a:t> </a:t>
            </a:r>
            <a:r>
              <a:rPr kumimoji="1" lang="en-US" altLang="zh-CN" sz="2000" dirty="0"/>
              <a:t>solution</a:t>
            </a:r>
            <a:r>
              <a:rPr kumimoji="1" lang="zh-CN" altLang="en-US" sz="2000" dirty="0"/>
              <a:t>（在此处指解决了语言偏见）。</a:t>
            </a:r>
            <a:endParaRPr kumimoji="1" lang="en-US" altLang="zh-CN" sz="2000" dirty="0"/>
          </a:p>
          <a:p>
            <a:pPr lvl="1"/>
            <a:r>
              <a:rPr kumimoji="1" lang="zh-CN" altLang="en-US" sz="2000" dirty="0"/>
              <a:t>因此我们通过构造其他和问题相关的</a:t>
            </a:r>
            <a:r>
              <a:rPr kumimoji="1" lang="en-US" altLang="zh-CN" sz="2000" dirty="0"/>
              <a:t>OOD</a:t>
            </a:r>
            <a:r>
              <a:rPr kumimoji="1" lang="zh-CN" altLang="en-US" sz="2000" dirty="0"/>
              <a:t>数据集来探究语言偏见的是否存在其他短路径。当</a:t>
            </a:r>
            <a:r>
              <a:rPr kumimoji="1" lang="en-US" altLang="zh-CN" sz="2000" dirty="0"/>
              <a:t>VQA</a:t>
            </a:r>
            <a:r>
              <a:rPr kumimoji="1" lang="zh-CN" altLang="en-US" sz="2000" dirty="0"/>
              <a:t>模型在语言偏见的多个短路径对应的</a:t>
            </a:r>
            <a:r>
              <a:rPr kumimoji="1" lang="en-US" altLang="zh-CN" sz="2000" dirty="0"/>
              <a:t>OOD</a:t>
            </a:r>
            <a:r>
              <a:rPr kumimoji="1" lang="zh-CN" altLang="en-US" sz="2000" dirty="0"/>
              <a:t>数据集均有所提升，这样的模型才可以更高说服力的被认为克服了语言偏见。</a:t>
            </a:r>
            <a:endParaRPr kumimoji="1" lang="en-US" altLang="zh-CN" sz="2000" dirty="0"/>
          </a:p>
        </p:txBody>
      </p:sp>
      <p:sp>
        <p:nvSpPr>
          <p:cNvPr id="4" name="椭圆 3">
            <a:extLst>
              <a:ext uri="{FF2B5EF4-FFF2-40B4-BE49-F238E27FC236}">
                <a16:creationId xmlns:a16="http://schemas.microsoft.com/office/drawing/2014/main" id="{B868B510-6354-ED46-8938-100FA884743E}"/>
              </a:ext>
            </a:extLst>
          </p:cNvPr>
          <p:cNvSpPr/>
          <p:nvPr/>
        </p:nvSpPr>
        <p:spPr>
          <a:xfrm>
            <a:off x="6096000" y="2049517"/>
            <a:ext cx="3452648" cy="3342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o.o.d.</a:t>
            </a:r>
            <a:endParaRPr kumimoji="1" lang="en-US" altLang="zh-CN" dirty="0"/>
          </a:p>
          <a:p>
            <a:pPr algn="ctr"/>
            <a:endParaRPr kumimoji="1" lang="en-US" altLang="zh-CN" dirty="0"/>
          </a:p>
          <a:p>
            <a:pPr algn="ctr"/>
            <a:r>
              <a:rPr kumimoji="1" lang="en-US" altLang="zh-CN" dirty="0"/>
              <a:t>test #1</a:t>
            </a:r>
          </a:p>
          <a:p>
            <a:pPr algn="ctr"/>
            <a:endParaRPr kumimoji="1" lang="en-US" altLang="zh-CN" dirty="0"/>
          </a:p>
          <a:p>
            <a:pPr algn="ctr"/>
            <a:endParaRPr kumimoji="1" lang="en-US" altLang="zh-CN" dirty="0"/>
          </a:p>
          <a:p>
            <a:pPr algn="ctr"/>
            <a:endParaRPr kumimoji="1" lang="en-US" altLang="zh-CN" dirty="0"/>
          </a:p>
          <a:p>
            <a:pPr algn="ctr"/>
            <a:endParaRPr kumimoji="1" lang="en-US" altLang="zh-CN" dirty="0"/>
          </a:p>
          <a:p>
            <a:pPr algn="ctr"/>
            <a:endParaRPr kumimoji="1" lang="en-US" altLang="zh-CN" dirty="0"/>
          </a:p>
          <a:p>
            <a:pPr algn="ctr"/>
            <a:endParaRPr kumimoji="1" lang="zh-CN" altLang="en-US" dirty="0"/>
          </a:p>
        </p:txBody>
      </p:sp>
      <p:cxnSp>
        <p:nvCxnSpPr>
          <p:cNvPr id="6" name="直线连接符 5">
            <a:extLst>
              <a:ext uri="{FF2B5EF4-FFF2-40B4-BE49-F238E27FC236}">
                <a16:creationId xmlns:a16="http://schemas.microsoft.com/office/drawing/2014/main" id="{5E37A3A7-2EC4-2B46-8C94-78A7CE8AA060}"/>
              </a:ext>
            </a:extLst>
          </p:cNvPr>
          <p:cNvCxnSpPr>
            <a:cxnSpLocks/>
          </p:cNvCxnSpPr>
          <p:nvPr/>
        </p:nvCxnSpPr>
        <p:spPr>
          <a:xfrm flipV="1">
            <a:off x="8406415" y="1811861"/>
            <a:ext cx="1810407" cy="35882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文本框 6">
            <a:extLst>
              <a:ext uri="{FF2B5EF4-FFF2-40B4-BE49-F238E27FC236}">
                <a16:creationId xmlns:a16="http://schemas.microsoft.com/office/drawing/2014/main" id="{9CF34CB0-065E-AB44-BE27-7884D1C14F57}"/>
              </a:ext>
            </a:extLst>
          </p:cNvPr>
          <p:cNvSpPr txBox="1"/>
          <p:nvPr/>
        </p:nvSpPr>
        <p:spPr>
          <a:xfrm>
            <a:off x="9902388" y="1464069"/>
            <a:ext cx="1872629" cy="369332"/>
          </a:xfrm>
          <a:prstGeom prst="rect">
            <a:avLst/>
          </a:prstGeom>
          <a:noFill/>
        </p:spPr>
        <p:txBody>
          <a:bodyPr wrap="none" rtlCol="0">
            <a:spAutoFit/>
          </a:bodyPr>
          <a:lstStyle/>
          <a:p>
            <a:r>
              <a:rPr kumimoji="1" lang="en-US" altLang="zh-CN" dirty="0"/>
              <a:t>Shortcut</a:t>
            </a:r>
            <a:r>
              <a:rPr kumimoji="1" lang="zh-CN" altLang="en-US" dirty="0"/>
              <a:t> </a:t>
            </a:r>
            <a:r>
              <a:rPr kumimoji="1" lang="en-US" altLang="zh-CN" dirty="0"/>
              <a:t>solution</a:t>
            </a:r>
            <a:endParaRPr kumimoji="1" lang="zh-CN" altLang="en-US" dirty="0"/>
          </a:p>
        </p:txBody>
      </p:sp>
      <p:sp>
        <p:nvSpPr>
          <p:cNvPr id="8" name="椭圆 7">
            <a:extLst>
              <a:ext uri="{FF2B5EF4-FFF2-40B4-BE49-F238E27FC236}">
                <a16:creationId xmlns:a16="http://schemas.microsoft.com/office/drawing/2014/main" id="{81DA6B4E-5CCD-784D-BE37-4872806B3A33}"/>
              </a:ext>
            </a:extLst>
          </p:cNvPr>
          <p:cNvSpPr/>
          <p:nvPr/>
        </p:nvSpPr>
        <p:spPr>
          <a:xfrm>
            <a:off x="7761889" y="3565208"/>
            <a:ext cx="331076" cy="42252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连接符 8">
            <a:extLst>
              <a:ext uri="{FF2B5EF4-FFF2-40B4-BE49-F238E27FC236}">
                <a16:creationId xmlns:a16="http://schemas.microsoft.com/office/drawing/2014/main" id="{306933D1-3C31-484F-8DB8-D323D470DBFA}"/>
              </a:ext>
            </a:extLst>
          </p:cNvPr>
          <p:cNvCxnSpPr/>
          <p:nvPr/>
        </p:nvCxnSpPr>
        <p:spPr>
          <a:xfrm flipV="1">
            <a:off x="7993117" y="3277010"/>
            <a:ext cx="1810407" cy="358829"/>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文本框 9">
            <a:extLst>
              <a:ext uri="{FF2B5EF4-FFF2-40B4-BE49-F238E27FC236}">
                <a16:creationId xmlns:a16="http://schemas.microsoft.com/office/drawing/2014/main" id="{4187FC4B-DF6C-1C45-9457-A73DB6793318}"/>
              </a:ext>
            </a:extLst>
          </p:cNvPr>
          <p:cNvSpPr txBox="1"/>
          <p:nvPr/>
        </p:nvSpPr>
        <p:spPr>
          <a:xfrm>
            <a:off x="9720756" y="2914930"/>
            <a:ext cx="1925527" cy="369332"/>
          </a:xfrm>
          <a:prstGeom prst="rect">
            <a:avLst/>
          </a:prstGeom>
          <a:noFill/>
        </p:spPr>
        <p:txBody>
          <a:bodyPr wrap="none" rtlCol="0">
            <a:spAutoFit/>
          </a:bodyPr>
          <a:lstStyle/>
          <a:p>
            <a:r>
              <a:rPr kumimoji="1" lang="en-US" altLang="zh-CN" dirty="0"/>
              <a:t>Intended</a:t>
            </a:r>
            <a:r>
              <a:rPr kumimoji="1" lang="zh-CN" altLang="en-US" dirty="0"/>
              <a:t> </a:t>
            </a:r>
            <a:r>
              <a:rPr kumimoji="1" lang="en-US" altLang="zh-CN" dirty="0"/>
              <a:t>solution</a:t>
            </a:r>
            <a:endParaRPr kumimoji="1" lang="zh-CN" altLang="en-US" dirty="0"/>
          </a:p>
        </p:txBody>
      </p:sp>
      <p:sp>
        <p:nvSpPr>
          <p:cNvPr id="11" name="椭圆 10">
            <a:extLst>
              <a:ext uri="{FF2B5EF4-FFF2-40B4-BE49-F238E27FC236}">
                <a16:creationId xmlns:a16="http://schemas.microsoft.com/office/drawing/2014/main" id="{5FD8843F-CEF4-2F40-AE2E-0A3B89F6C75A}"/>
              </a:ext>
            </a:extLst>
          </p:cNvPr>
          <p:cNvSpPr/>
          <p:nvPr/>
        </p:nvSpPr>
        <p:spPr>
          <a:xfrm>
            <a:off x="7260021" y="2049517"/>
            <a:ext cx="1135117" cy="2215986"/>
          </a:xfrm>
          <a:prstGeom prst="ellipse">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8D3378A8-96A6-3945-8413-83615C20B99F}"/>
              </a:ext>
            </a:extLst>
          </p:cNvPr>
          <p:cNvSpPr/>
          <p:nvPr/>
        </p:nvSpPr>
        <p:spPr>
          <a:xfrm rot="7400094">
            <a:off x="7900536" y="3217141"/>
            <a:ext cx="1135117" cy="1876157"/>
          </a:xfrm>
          <a:prstGeom prst="ellipse">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8EFBA425-537D-3E4C-A5E1-3B0137920E28}"/>
              </a:ext>
            </a:extLst>
          </p:cNvPr>
          <p:cNvSpPr txBox="1"/>
          <p:nvPr/>
        </p:nvSpPr>
        <p:spPr>
          <a:xfrm>
            <a:off x="8205407" y="3781874"/>
            <a:ext cx="867545" cy="923330"/>
          </a:xfrm>
          <a:prstGeom prst="rect">
            <a:avLst/>
          </a:prstGeom>
          <a:noFill/>
        </p:spPr>
        <p:txBody>
          <a:bodyPr wrap="none" rtlCol="0">
            <a:spAutoFit/>
          </a:bodyPr>
          <a:lstStyle/>
          <a:p>
            <a:r>
              <a:rPr kumimoji="1" lang="en" altLang="zh-CN" dirty="0" err="1">
                <a:solidFill>
                  <a:schemeClr val="bg1"/>
                </a:solidFill>
              </a:rPr>
              <a:t>o.o.d.</a:t>
            </a:r>
            <a:endParaRPr kumimoji="1" lang="en" altLang="zh-CN" dirty="0">
              <a:solidFill>
                <a:schemeClr val="bg1"/>
              </a:solidFill>
            </a:endParaRPr>
          </a:p>
          <a:p>
            <a:endParaRPr kumimoji="1" lang="en" altLang="zh-CN" dirty="0">
              <a:solidFill>
                <a:schemeClr val="bg1"/>
              </a:solidFill>
            </a:endParaRPr>
          </a:p>
          <a:p>
            <a:r>
              <a:rPr kumimoji="1" lang="en" altLang="zh-CN" dirty="0">
                <a:solidFill>
                  <a:schemeClr val="bg1"/>
                </a:solidFill>
              </a:rPr>
              <a:t>test #</a:t>
            </a:r>
            <a:r>
              <a:rPr kumimoji="1" lang="en-US" altLang="zh-CN" dirty="0">
                <a:solidFill>
                  <a:schemeClr val="bg1"/>
                </a:solidFill>
              </a:rPr>
              <a:t>2</a:t>
            </a:r>
            <a:endParaRPr kumimoji="1" lang="en" altLang="zh-CN" dirty="0">
              <a:solidFill>
                <a:schemeClr val="bg1"/>
              </a:solidFill>
            </a:endParaRPr>
          </a:p>
        </p:txBody>
      </p:sp>
      <p:sp>
        <p:nvSpPr>
          <p:cNvPr id="14" name="椭圆 13">
            <a:extLst>
              <a:ext uri="{FF2B5EF4-FFF2-40B4-BE49-F238E27FC236}">
                <a16:creationId xmlns:a16="http://schemas.microsoft.com/office/drawing/2014/main" id="{D2039EFC-79A6-CE49-B038-6D1B4EBD515A}"/>
              </a:ext>
            </a:extLst>
          </p:cNvPr>
          <p:cNvSpPr/>
          <p:nvPr/>
        </p:nvSpPr>
        <p:spPr>
          <a:xfrm rot="14128771">
            <a:off x="6870523" y="3229999"/>
            <a:ext cx="1135117" cy="1876157"/>
          </a:xfrm>
          <a:prstGeom prst="ellipse">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401A6A1C-5D7C-474E-BBCD-B227F3675869}"/>
              </a:ext>
            </a:extLst>
          </p:cNvPr>
          <p:cNvSpPr txBox="1"/>
          <p:nvPr/>
        </p:nvSpPr>
        <p:spPr>
          <a:xfrm>
            <a:off x="6745864" y="3888849"/>
            <a:ext cx="867545" cy="923330"/>
          </a:xfrm>
          <a:prstGeom prst="rect">
            <a:avLst/>
          </a:prstGeom>
          <a:noFill/>
        </p:spPr>
        <p:txBody>
          <a:bodyPr wrap="none" rtlCol="0">
            <a:spAutoFit/>
          </a:bodyPr>
          <a:lstStyle/>
          <a:p>
            <a:r>
              <a:rPr kumimoji="1" lang="en" altLang="zh-CN" dirty="0" err="1">
                <a:solidFill>
                  <a:schemeClr val="bg1"/>
                </a:solidFill>
              </a:rPr>
              <a:t>o.o.d.</a:t>
            </a:r>
            <a:endParaRPr kumimoji="1" lang="en" altLang="zh-CN" dirty="0">
              <a:solidFill>
                <a:schemeClr val="bg1"/>
              </a:solidFill>
            </a:endParaRPr>
          </a:p>
          <a:p>
            <a:endParaRPr kumimoji="1" lang="en" altLang="zh-CN" dirty="0">
              <a:solidFill>
                <a:schemeClr val="bg1"/>
              </a:solidFill>
            </a:endParaRPr>
          </a:p>
          <a:p>
            <a:r>
              <a:rPr kumimoji="1" lang="en" altLang="zh-CN" dirty="0">
                <a:solidFill>
                  <a:schemeClr val="bg1"/>
                </a:solidFill>
              </a:rPr>
              <a:t>test #</a:t>
            </a:r>
            <a:r>
              <a:rPr kumimoji="1" lang="en-US" altLang="zh-CN" dirty="0">
                <a:solidFill>
                  <a:schemeClr val="bg1"/>
                </a:solidFill>
              </a:rPr>
              <a:t>3</a:t>
            </a:r>
            <a:endParaRPr kumimoji="1" lang="en" altLang="zh-CN" dirty="0">
              <a:solidFill>
                <a:schemeClr val="bg1"/>
              </a:solidFill>
            </a:endParaRPr>
          </a:p>
        </p:txBody>
      </p:sp>
      <p:sp>
        <p:nvSpPr>
          <p:cNvPr id="16" name="文本框 15">
            <a:extLst>
              <a:ext uri="{FF2B5EF4-FFF2-40B4-BE49-F238E27FC236}">
                <a16:creationId xmlns:a16="http://schemas.microsoft.com/office/drawing/2014/main" id="{FBB43D86-AA99-4A4B-87C9-0532D0843146}"/>
              </a:ext>
            </a:extLst>
          </p:cNvPr>
          <p:cNvSpPr txBox="1"/>
          <p:nvPr/>
        </p:nvSpPr>
        <p:spPr>
          <a:xfrm>
            <a:off x="9779876" y="3339525"/>
            <a:ext cx="2284600" cy="369332"/>
          </a:xfrm>
          <a:prstGeom prst="rect">
            <a:avLst/>
          </a:prstGeom>
          <a:noFill/>
        </p:spPr>
        <p:txBody>
          <a:bodyPr wrap="none" rtlCol="0">
            <a:spAutoFit/>
          </a:bodyPr>
          <a:lstStyle/>
          <a:p>
            <a:r>
              <a:rPr kumimoji="1" lang="zh-CN" altLang="en-US" dirty="0"/>
              <a:t>克服语言偏见的能力</a:t>
            </a:r>
          </a:p>
        </p:txBody>
      </p:sp>
    </p:spTree>
    <p:extLst>
      <p:ext uri="{BB962C8B-B14F-4D97-AF65-F5344CB8AC3E}">
        <p14:creationId xmlns:p14="http://schemas.microsoft.com/office/powerpoint/2010/main" val="34549425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78FF9B-E607-3640-9CA1-288C598F8EC4}"/>
              </a:ext>
            </a:extLst>
          </p:cNvPr>
          <p:cNvSpPr>
            <a:spLocks noGrp="1"/>
          </p:cNvSpPr>
          <p:nvPr>
            <p:ph type="title"/>
          </p:nvPr>
        </p:nvSpPr>
        <p:spPr/>
        <p:txBody>
          <a:bodyPr/>
          <a:lstStyle/>
          <a:p>
            <a:r>
              <a:rPr kumimoji="1" lang="en-US" altLang="zh-CN" dirty="0"/>
              <a:t>1.3</a:t>
            </a:r>
            <a:r>
              <a:rPr kumimoji="1" lang="zh-CN" altLang="en-US" dirty="0"/>
              <a:t> 构造数据的质量要求和分析</a:t>
            </a:r>
          </a:p>
        </p:txBody>
      </p:sp>
      <p:sp>
        <p:nvSpPr>
          <p:cNvPr id="3" name="内容占位符 2">
            <a:extLst>
              <a:ext uri="{FF2B5EF4-FFF2-40B4-BE49-F238E27FC236}">
                <a16:creationId xmlns:a16="http://schemas.microsoft.com/office/drawing/2014/main" id="{20EDC484-87BB-CC45-B219-D5E4AB7F1717}"/>
              </a:ext>
            </a:extLst>
          </p:cNvPr>
          <p:cNvSpPr>
            <a:spLocks noGrp="1"/>
          </p:cNvSpPr>
          <p:nvPr>
            <p:ph idx="1"/>
          </p:nvPr>
        </p:nvSpPr>
        <p:spPr/>
        <p:txBody>
          <a:bodyPr/>
          <a:lstStyle/>
          <a:p>
            <a:r>
              <a:rPr kumimoji="1" lang="en-US" altLang="zh-CN" dirty="0"/>
              <a:t>1.</a:t>
            </a:r>
            <a:r>
              <a:rPr kumimoji="1" lang="zh-CN" altLang="en-US" dirty="0"/>
              <a:t> 需要进行控制实验，并确保每个问题的</a:t>
            </a:r>
            <a:r>
              <a:rPr kumimoji="1" lang="en-US" altLang="zh-CN" dirty="0"/>
              <a:t>shortcut</a:t>
            </a:r>
            <a:r>
              <a:rPr kumimoji="1" lang="zh-CN" altLang="en-US" dirty="0"/>
              <a:t> </a:t>
            </a:r>
            <a:r>
              <a:rPr kumimoji="1" lang="en-US" altLang="zh-CN" dirty="0"/>
              <a:t>solution</a:t>
            </a:r>
            <a:r>
              <a:rPr kumimoji="1" lang="zh-CN" altLang="en-US" dirty="0"/>
              <a:t>的存在是唯一的独立变量。外部变量，如数据集的大小、主题、答案类型，甚至词汇表，都应该相对稳定地控制。</a:t>
            </a:r>
          </a:p>
        </p:txBody>
      </p:sp>
    </p:spTree>
    <p:extLst>
      <p:ext uri="{BB962C8B-B14F-4D97-AF65-F5344CB8AC3E}">
        <p14:creationId xmlns:p14="http://schemas.microsoft.com/office/powerpoint/2010/main" val="20706022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78FF9B-E607-3640-9CA1-288C598F8EC4}"/>
              </a:ext>
            </a:extLst>
          </p:cNvPr>
          <p:cNvSpPr>
            <a:spLocks noGrp="1"/>
          </p:cNvSpPr>
          <p:nvPr>
            <p:ph type="title"/>
          </p:nvPr>
        </p:nvSpPr>
        <p:spPr/>
        <p:txBody>
          <a:bodyPr/>
          <a:lstStyle/>
          <a:p>
            <a:r>
              <a:rPr kumimoji="1" lang="en-US" altLang="zh-CN" dirty="0"/>
              <a:t>1.3</a:t>
            </a:r>
            <a:r>
              <a:rPr kumimoji="1" lang="zh-CN" altLang="en-US" dirty="0"/>
              <a:t> 构造数据的质量要求和分析</a:t>
            </a:r>
          </a:p>
        </p:txBody>
      </p:sp>
      <p:sp>
        <p:nvSpPr>
          <p:cNvPr id="3" name="内容占位符 2">
            <a:extLst>
              <a:ext uri="{FF2B5EF4-FFF2-40B4-BE49-F238E27FC236}">
                <a16:creationId xmlns:a16="http://schemas.microsoft.com/office/drawing/2014/main" id="{20EDC484-87BB-CC45-B219-D5E4AB7F1717}"/>
              </a:ext>
            </a:extLst>
          </p:cNvPr>
          <p:cNvSpPr>
            <a:spLocks noGrp="1"/>
          </p:cNvSpPr>
          <p:nvPr>
            <p:ph idx="1"/>
          </p:nvPr>
        </p:nvSpPr>
        <p:spPr/>
        <p:txBody>
          <a:bodyPr/>
          <a:lstStyle/>
          <a:p>
            <a:r>
              <a:rPr kumimoji="1" lang="en-US" altLang="zh-CN" dirty="0"/>
              <a:t>2.</a:t>
            </a:r>
            <a:r>
              <a:rPr kumimoji="1" lang="zh-CN" altLang="en-US" dirty="0"/>
              <a:t>  </a:t>
            </a:r>
            <a:r>
              <a:rPr kumimoji="1" lang="en-US" altLang="zh-CN" dirty="0"/>
              <a:t>Quality</a:t>
            </a:r>
            <a:r>
              <a:rPr kumimoji="1" lang="zh-CN" altLang="en-US" dirty="0"/>
              <a:t> </a:t>
            </a:r>
            <a:r>
              <a:rPr kumimoji="1" lang="en-US" altLang="zh-CN" dirty="0"/>
              <a:t>Analysis</a:t>
            </a:r>
            <a:r>
              <a:rPr kumimoji="1" lang="zh-CN" altLang="en-US" dirty="0"/>
              <a:t>：</a:t>
            </a:r>
            <a:endParaRPr kumimoji="1" lang="en-US" altLang="zh-CN" dirty="0"/>
          </a:p>
          <a:p>
            <a:pPr marL="457200" lvl="1" indent="0">
              <a:lnSpc>
                <a:spcPct val="150000"/>
              </a:lnSpc>
              <a:buNone/>
            </a:pPr>
            <a:r>
              <a:rPr kumimoji="1" lang="en-US" altLang="zh-CN" b="1" dirty="0"/>
              <a:t>1. 76/80</a:t>
            </a:r>
            <a:r>
              <a:rPr kumimoji="1" lang="zh-CN" altLang="en-US" b="1" dirty="0"/>
              <a:t>个问题可以正确回答。无法回答的问题源于错误的</a:t>
            </a:r>
            <a:r>
              <a:rPr kumimoji="1" lang="en-US" altLang="zh-CN" b="1" dirty="0"/>
              <a:t>paraphrasing</a:t>
            </a:r>
            <a:r>
              <a:rPr kumimoji="1" lang="zh-CN" altLang="en-US" b="1" dirty="0"/>
              <a:t>。</a:t>
            </a:r>
            <a:endParaRPr kumimoji="1" lang="en-US" altLang="zh-CN" b="1" dirty="0"/>
          </a:p>
          <a:p>
            <a:pPr marL="457200" lvl="1" indent="0">
              <a:lnSpc>
                <a:spcPct val="150000"/>
              </a:lnSpc>
              <a:buNone/>
            </a:pPr>
            <a:r>
              <a:rPr kumimoji="1" lang="en-US" altLang="zh-CN" b="1" dirty="0"/>
              <a:t>2. </a:t>
            </a:r>
            <a:r>
              <a:rPr kumimoji="1" lang="zh-CN" altLang="en-US" b="1" dirty="0"/>
              <a:t>在可正确回答的问题中，在</a:t>
            </a:r>
            <a:r>
              <a:rPr kumimoji="1" lang="en-US" altLang="zh-CN" b="1" dirty="0"/>
              <a:t>challenging</a:t>
            </a:r>
            <a:r>
              <a:rPr kumimoji="1" lang="zh-CN" altLang="en-US" b="1" dirty="0"/>
              <a:t>版本的</a:t>
            </a:r>
            <a:r>
              <a:rPr kumimoji="1" lang="en-US" altLang="zh-CN" b="1" dirty="0"/>
              <a:t>36</a:t>
            </a:r>
            <a:r>
              <a:rPr kumimoji="1" lang="zh-CN" altLang="en-US" b="1" dirty="0"/>
              <a:t>个问题中，有</a:t>
            </a:r>
            <a:r>
              <a:rPr kumimoji="1" lang="en-US" altLang="zh-CN" b="1" dirty="0"/>
              <a:t>30</a:t>
            </a:r>
            <a:r>
              <a:rPr kumimoji="1" lang="zh-CN" altLang="en-US" b="1" dirty="0"/>
              <a:t>个问题需要</a:t>
            </a:r>
            <a:r>
              <a:rPr kumimoji="1" lang="en-US" altLang="zh-CN" b="1" dirty="0"/>
              <a:t>paraphrasing</a:t>
            </a:r>
            <a:r>
              <a:rPr kumimoji="1" lang="zh-CN" altLang="en-US" b="1" dirty="0"/>
              <a:t>才能正确回答</a:t>
            </a:r>
            <a:endParaRPr kumimoji="1" lang="en-US" altLang="zh-CN" b="1" dirty="0"/>
          </a:p>
          <a:p>
            <a:pPr marL="457200" lvl="1" indent="0">
              <a:lnSpc>
                <a:spcPct val="150000"/>
              </a:lnSpc>
              <a:buNone/>
            </a:pPr>
            <a:r>
              <a:rPr kumimoji="1" lang="en-US" altLang="zh-CN" b="1" dirty="0"/>
              <a:t>3.</a:t>
            </a:r>
            <a:r>
              <a:rPr kumimoji="1" lang="zh-CN" altLang="en-US" b="1" dirty="0"/>
              <a:t> 在</a:t>
            </a:r>
            <a:r>
              <a:rPr kumimoji="1" lang="en-US" altLang="zh-CN" b="1" dirty="0"/>
              <a:t>shortcut</a:t>
            </a:r>
            <a:r>
              <a:rPr kumimoji="1" lang="zh-CN" altLang="en-US" b="1" dirty="0"/>
              <a:t>版本的</a:t>
            </a:r>
            <a:r>
              <a:rPr kumimoji="1" lang="en-US" altLang="zh-CN" b="1" dirty="0"/>
              <a:t>40</a:t>
            </a:r>
            <a:r>
              <a:rPr kumimoji="1" lang="zh-CN" altLang="en-US" b="1" dirty="0"/>
              <a:t>个问题中有</a:t>
            </a:r>
            <a:r>
              <a:rPr kumimoji="1" lang="en-US" altLang="zh-CN" b="1" dirty="0"/>
              <a:t>36</a:t>
            </a:r>
            <a:r>
              <a:rPr kumimoji="1" lang="zh-CN" altLang="en-US" b="1" dirty="0"/>
              <a:t>个可以通过</a:t>
            </a:r>
            <a:r>
              <a:rPr kumimoji="1" lang="en-US" altLang="zh-CN" b="1" dirty="0"/>
              <a:t>shortcut</a:t>
            </a:r>
            <a:r>
              <a:rPr kumimoji="1" lang="zh-CN" altLang="en-US" b="1" dirty="0"/>
              <a:t> </a:t>
            </a:r>
            <a:r>
              <a:rPr kumimoji="1" lang="en-US" altLang="zh-CN" b="1" dirty="0"/>
              <a:t>trick</a:t>
            </a:r>
            <a:r>
              <a:rPr kumimoji="1" lang="zh-CN" altLang="en-US" b="1" dirty="0"/>
              <a:t>正确回答。</a:t>
            </a:r>
          </a:p>
        </p:txBody>
      </p:sp>
    </p:spTree>
    <p:extLst>
      <p:ext uri="{BB962C8B-B14F-4D97-AF65-F5344CB8AC3E}">
        <p14:creationId xmlns:p14="http://schemas.microsoft.com/office/powerpoint/2010/main" val="19454565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47B1B3-7E67-2947-9C15-F7ECA5B17411}"/>
              </a:ext>
            </a:extLst>
          </p:cNvPr>
          <p:cNvSpPr>
            <a:spLocks noGrp="1"/>
          </p:cNvSpPr>
          <p:nvPr>
            <p:ph type="title"/>
          </p:nvPr>
        </p:nvSpPr>
        <p:spPr/>
        <p:txBody>
          <a:bodyPr/>
          <a:lstStyle/>
          <a:p>
            <a:r>
              <a:rPr kumimoji="1" lang="en-US" altLang="zh-CN" dirty="0"/>
              <a:t>2.</a:t>
            </a:r>
            <a:r>
              <a:rPr kumimoji="1" lang="zh-CN" altLang="en-US" dirty="0"/>
              <a:t> </a:t>
            </a:r>
            <a:r>
              <a:rPr lang="en" altLang="zh-CN" b="1" dirty="0"/>
              <a:t>How the Shortcut Questions Affect Model Performance?</a:t>
            </a:r>
            <a:endParaRPr kumimoji="1" lang="zh-CN" altLang="en-US" dirty="0"/>
          </a:p>
        </p:txBody>
      </p:sp>
      <p:sp>
        <p:nvSpPr>
          <p:cNvPr id="3" name="内容占位符 2">
            <a:extLst>
              <a:ext uri="{FF2B5EF4-FFF2-40B4-BE49-F238E27FC236}">
                <a16:creationId xmlns:a16="http://schemas.microsoft.com/office/drawing/2014/main" id="{5CBE03A1-1912-4D45-B8D9-DD5A5E75EBC6}"/>
              </a:ext>
            </a:extLst>
          </p:cNvPr>
          <p:cNvSpPr>
            <a:spLocks noGrp="1"/>
          </p:cNvSpPr>
          <p:nvPr>
            <p:ph idx="1"/>
          </p:nvPr>
        </p:nvSpPr>
        <p:spPr/>
        <p:txBody>
          <a:bodyPr/>
          <a:lstStyle/>
          <a:p>
            <a:r>
              <a:rPr kumimoji="1" lang="en-US" altLang="zh-CN" dirty="0"/>
              <a:t>Motivation</a:t>
            </a:r>
            <a:r>
              <a:rPr kumimoji="1" lang="zh-CN" altLang="en-US" dirty="0"/>
              <a:t>：原有工作仅展示了</a:t>
            </a:r>
            <a:r>
              <a:rPr kumimoji="1" lang="en-US" altLang="zh-CN" dirty="0"/>
              <a:t>shortcut</a:t>
            </a:r>
            <a:r>
              <a:rPr kumimoji="1" lang="zh-CN" altLang="en-US" dirty="0"/>
              <a:t>是广泛存在于当前数据集的。但是很少</a:t>
            </a:r>
            <a:r>
              <a:rPr kumimoji="1" lang="en-US" altLang="zh-CN" dirty="0"/>
              <a:t>quantitative</a:t>
            </a:r>
            <a:r>
              <a:rPr kumimoji="1" lang="zh-CN" altLang="en-US" dirty="0"/>
              <a:t> </a:t>
            </a:r>
            <a:r>
              <a:rPr kumimoji="1" lang="en-US" altLang="zh-CN" dirty="0"/>
              <a:t>analysis</a:t>
            </a:r>
            <a:r>
              <a:rPr kumimoji="1" lang="zh-CN" altLang="en-US" dirty="0"/>
              <a:t>的讨论</a:t>
            </a:r>
            <a:r>
              <a:rPr kumimoji="1" lang="en-US" altLang="zh-CN" dirty="0"/>
              <a:t>shortcut</a:t>
            </a:r>
            <a:r>
              <a:rPr kumimoji="1" lang="zh-CN" altLang="en-US" dirty="0"/>
              <a:t> </a:t>
            </a:r>
            <a:r>
              <a:rPr kumimoji="1" lang="en-US" altLang="zh-CN" dirty="0"/>
              <a:t>question</a:t>
            </a:r>
            <a:r>
              <a:rPr kumimoji="1" lang="zh-CN" altLang="en-US" dirty="0"/>
              <a:t>是如何影响模型的性能的。</a:t>
            </a:r>
          </a:p>
        </p:txBody>
      </p:sp>
    </p:spTree>
    <p:extLst>
      <p:ext uri="{BB962C8B-B14F-4D97-AF65-F5344CB8AC3E}">
        <p14:creationId xmlns:p14="http://schemas.microsoft.com/office/powerpoint/2010/main" val="22568978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47B1B3-7E67-2947-9C15-F7ECA5B17411}"/>
              </a:ext>
            </a:extLst>
          </p:cNvPr>
          <p:cNvSpPr>
            <a:spLocks noGrp="1"/>
          </p:cNvSpPr>
          <p:nvPr>
            <p:ph type="title"/>
          </p:nvPr>
        </p:nvSpPr>
        <p:spPr/>
        <p:txBody>
          <a:bodyPr/>
          <a:lstStyle/>
          <a:p>
            <a:r>
              <a:rPr kumimoji="1" lang="en-US" altLang="zh-CN" dirty="0"/>
              <a:t>2.</a:t>
            </a:r>
            <a:r>
              <a:rPr kumimoji="1" lang="zh-CN" altLang="en-US" dirty="0"/>
              <a:t> </a:t>
            </a:r>
            <a:r>
              <a:rPr lang="en" altLang="zh-CN" b="1" dirty="0"/>
              <a:t>How the Shortcut Questions Affect Model Performance?</a:t>
            </a:r>
            <a:endParaRPr kumimoji="1" lang="zh-CN" altLang="en-US" dirty="0"/>
          </a:p>
        </p:txBody>
      </p:sp>
      <p:sp>
        <p:nvSpPr>
          <p:cNvPr id="3" name="内容占位符 2">
            <a:extLst>
              <a:ext uri="{FF2B5EF4-FFF2-40B4-BE49-F238E27FC236}">
                <a16:creationId xmlns:a16="http://schemas.microsoft.com/office/drawing/2014/main" id="{5CBE03A1-1912-4D45-B8D9-DD5A5E75EBC6}"/>
              </a:ext>
            </a:extLst>
          </p:cNvPr>
          <p:cNvSpPr>
            <a:spLocks noGrp="1"/>
          </p:cNvSpPr>
          <p:nvPr>
            <p:ph idx="1"/>
          </p:nvPr>
        </p:nvSpPr>
        <p:spPr/>
        <p:txBody>
          <a:bodyPr/>
          <a:lstStyle/>
          <a:p>
            <a:r>
              <a:rPr kumimoji="1" lang="zh-CN" altLang="en-US" dirty="0"/>
              <a:t>假设：</a:t>
            </a:r>
            <a:r>
              <a:rPr kumimoji="1" lang="en" altLang="zh-CN" dirty="0"/>
              <a:t> the high proportions of shortcut questions in training data make models rely on the shortcut tricks.</a:t>
            </a:r>
          </a:p>
          <a:p>
            <a:endParaRPr kumimoji="1" lang="zh-CN" altLang="en-US" dirty="0"/>
          </a:p>
        </p:txBody>
      </p:sp>
    </p:spTree>
    <p:extLst>
      <p:ext uri="{BB962C8B-B14F-4D97-AF65-F5344CB8AC3E}">
        <p14:creationId xmlns:p14="http://schemas.microsoft.com/office/powerpoint/2010/main" val="18799242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47B1B3-7E67-2947-9C15-F7ECA5B17411}"/>
              </a:ext>
            </a:extLst>
          </p:cNvPr>
          <p:cNvSpPr>
            <a:spLocks noGrp="1"/>
          </p:cNvSpPr>
          <p:nvPr>
            <p:ph type="title"/>
          </p:nvPr>
        </p:nvSpPr>
        <p:spPr/>
        <p:txBody>
          <a:bodyPr/>
          <a:lstStyle/>
          <a:p>
            <a:r>
              <a:rPr kumimoji="1" lang="en-US" altLang="zh-CN" dirty="0"/>
              <a:t>2.</a:t>
            </a:r>
            <a:r>
              <a:rPr kumimoji="1" lang="zh-CN" altLang="en-US" dirty="0"/>
              <a:t> </a:t>
            </a:r>
            <a:r>
              <a:rPr lang="en" altLang="zh-CN" b="1" dirty="0"/>
              <a:t>How the Shortcut Questions Affect Model Performance?</a:t>
            </a:r>
            <a:endParaRPr kumimoji="1" lang="zh-CN" altLang="en-US" dirty="0"/>
          </a:p>
        </p:txBody>
      </p:sp>
      <p:sp>
        <p:nvSpPr>
          <p:cNvPr id="3" name="内容占位符 2">
            <a:extLst>
              <a:ext uri="{FF2B5EF4-FFF2-40B4-BE49-F238E27FC236}">
                <a16:creationId xmlns:a16="http://schemas.microsoft.com/office/drawing/2014/main" id="{5CBE03A1-1912-4D45-B8D9-DD5A5E75EBC6}"/>
              </a:ext>
            </a:extLst>
          </p:cNvPr>
          <p:cNvSpPr>
            <a:spLocks noGrp="1"/>
          </p:cNvSpPr>
          <p:nvPr>
            <p:ph idx="1"/>
          </p:nvPr>
        </p:nvSpPr>
        <p:spPr/>
        <p:txBody>
          <a:bodyPr/>
          <a:lstStyle/>
          <a:p>
            <a:r>
              <a:rPr kumimoji="1" lang="zh-CN" altLang="en-US" dirty="0"/>
              <a:t>实验设置： </a:t>
            </a:r>
            <a:r>
              <a:rPr kumimoji="1" lang="en-US" altLang="zh-CN" dirty="0"/>
              <a:t>given</a:t>
            </a:r>
            <a:r>
              <a:rPr kumimoji="1" lang="zh-CN" altLang="en-US" dirty="0"/>
              <a:t> </a:t>
            </a:r>
            <a:r>
              <a:rPr kumimoji="1" lang="en-US" altLang="zh-CN" dirty="0"/>
              <a:t>shortcut</a:t>
            </a:r>
            <a:r>
              <a:rPr kumimoji="1" lang="zh-CN" altLang="en-US" dirty="0"/>
              <a:t> </a:t>
            </a:r>
            <a:r>
              <a:rPr kumimoji="1" lang="en-US" altLang="zh-CN" dirty="0"/>
              <a:t>version</a:t>
            </a:r>
            <a:r>
              <a:rPr kumimoji="1" lang="zh-CN" altLang="en-US" dirty="0"/>
              <a:t>和</a:t>
            </a:r>
            <a:r>
              <a:rPr kumimoji="1" lang="en-US" altLang="zh-CN" dirty="0"/>
              <a:t>challenging</a:t>
            </a:r>
            <a:r>
              <a:rPr kumimoji="1" lang="zh-CN" altLang="en-US" dirty="0"/>
              <a:t> </a:t>
            </a:r>
            <a:r>
              <a:rPr kumimoji="1" lang="en-US" altLang="zh-CN" dirty="0"/>
              <a:t>version</a:t>
            </a:r>
            <a:r>
              <a:rPr kumimoji="1" lang="zh-CN" altLang="en-US" dirty="0"/>
              <a:t>的数据集 为了分析上述问题，你打算怎么做？</a:t>
            </a:r>
            <a:endParaRPr kumimoji="1" lang="en" altLang="zh-CN" dirty="0"/>
          </a:p>
          <a:p>
            <a:endParaRPr kumimoji="1" lang="zh-CN" altLang="en-US" dirty="0"/>
          </a:p>
        </p:txBody>
      </p:sp>
    </p:spTree>
    <p:extLst>
      <p:ext uri="{BB962C8B-B14F-4D97-AF65-F5344CB8AC3E}">
        <p14:creationId xmlns:p14="http://schemas.microsoft.com/office/powerpoint/2010/main" val="38489757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47B1B3-7E67-2947-9C15-F7ECA5B17411}"/>
              </a:ext>
            </a:extLst>
          </p:cNvPr>
          <p:cNvSpPr>
            <a:spLocks noGrp="1"/>
          </p:cNvSpPr>
          <p:nvPr>
            <p:ph type="title"/>
          </p:nvPr>
        </p:nvSpPr>
        <p:spPr/>
        <p:txBody>
          <a:bodyPr/>
          <a:lstStyle/>
          <a:p>
            <a:r>
              <a:rPr kumimoji="1" lang="en-US" altLang="zh-CN" dirty="0"/>
              <a:t>2.</a:t>
            </a:r>
            <a:r>
              <a:rPr kumimoji="1" lang="zh-CN" altLang="en-US" dirty="0"/>
              <a:t> </a:t>
            </a:r>
            <a:r>
              <a:rPr lang="en" altLang="zh-CN" b="1" dirty="0"/>
              <a:t>How the Shortcut Questions Affect Model Performance?</a:t>
            </a:r>
            <a:endParaRPr kumimoji="1" lang="zh-CN" altLang="en-US" dirty="0"/>
          </a:p>
        </p:txBody>
      </p:sp>
      <p:sp>
        <p:nvSpPr>
          <p:cNvPr id="3" name="内容占位符 2">
            <a:extLst>
              <a:ext uri="{FF2B5EF4-FFF2-40B4-BE49-F238E27FC236}">
                <a16:creationId xmlns:a16="http://schemas.microsoft.com/office/drawing/2014/main" id="{5CBE03A1-1912-4D45-B8D9-DD5A5E75EBC6}"/>
              </a:ext>
            </a:extLst>
          </p:cNvPr>
          <p:cNvSpPr>
            <a:spLocks noGrp="1"/>
          </p:cNvSpPr>
          <p:nvPr>
            <p:ph idx="1"/>
          </p:nvPr>
        </p:nvSpPr>
        <p:spPr/>
        <p:txBody>
          <a:bodyPr/>
          <a:lstStyle/>
          <a:p>
            <a:r>
              <a:rPr kumimoji="1" lang="zh-CN" altLang="en-US" dirty="0"/>
              <a:t>实验设置： </a:t>
            </a:r>
            <a:r>
              <a:rPr kumimoji="1" lang="en-US" altLang="zh-CN" dirty="0"/>
              <a:t>given</a:t>
            </a:r>
            <a:r>
              <a:rPr kumimoji="1" lang="zh-CN" altLang="en-US" dirty="0"/>
              <a:t> </a:t>
            </a:r>
            <a:r>
              <a:rPr kumimoji="1" lang="en-US" altLang="zh-CN" dirty="0"/>
              <a:t>shortcut</a:t>
            </a:r>
            <a:r>
              <a:rPr kumimoji="1" lang="zh-CN" altLang="en-US" dirty="0"/>
              <a:t> </a:t>
            </a:r>
            <a:r>
              <a:rPr kumimoji="1" lang="en-US" altLang="zh-CN" dirty="0"/>
              <a:t>version</a:t>
            </a:r>
            <a:r>
              <a:rPr kumimoji="1" lang="zh-CN" altLang="en-US" dirty="0"/>
              <a:t>和</a:t>
            </a:r>
            <a:r>
              <a:rPr kumimoji="1" lang="en-US" altLang="zh-CN" dirty="0"/>
              <a:t>challenging</a:t>
            </a:r>
            <a:r>
              <a:rPr kumimoji="1" lang="zh-CN" altLang="en-US" dirty="0"/>
              <a:t> </a:t>
            </a:r>
            <a:r>
              <a:rPr kumimoji="1" lang="en-US" altLang="zh-CN" dirty="0"/>
              <a:t>version</a:t>
            </a:r>
            <a:r>
              <a:rPr kumimoji="1" lang="zh-CN" altLang="en-US" dirty="0"/>
              <a:t>的数据集；</a:t>
            </a:r>
            <a:endParaRPr kumimoji="1" lang="en-US" altLang="zh-CN" dirty="0"/>
          </a:p>
          <a:p>
            <a:pPr marL="0" indent="0">
              <a:buNone/>
            </a:pPr>
            <a:r>
              <a:rPr lang="en" altLang="zh-CN" dirty="0">
                <a:solidFill>
                  <a:srgbClr val="FF0000"/>
                </a:solidFill>
              </a:rPr>
              <a:t>adjusting the proportion of </a:t>
            </a:r>
            <a:r>
              <a:rPr lang="en" altLang="zh-CN" i="1" dirty="0">
                <a:solidFill>
                  <a:srgbClr val="FF0000"/>
                </a:solidFill>
              </a:rPr>
              <a:t>shortcut </a:t>
            </a:r>
            <a:r>
              <a:rPr lang="en" altLang="zh-CN" dirty="0">
                <a:solidFill>
                  <a:srgbClr val="FF0000"/>
                </a:solidFill>
              </a:rPr>
              <a:t>questions in the training set from 0% to 90%</a:t>
            </a:r>
            <a:r>
              <a:rPr lang="en" altLang="zh-CN" dirty="0"/>
              <a:t>, and report performance on pure challenging and pure </a:t>
            </a:r>
            <a:r>
              <a:rPr lang="en" altLang="zh-CN" i="1" dirty="0"/>
              <a:t>shortcut </a:t>
            </a:r>
            <a:r>
              <a:rPr lang="en" altLang="zh-CN" dirty="0"/>
              <a:t>test sets. </a:t>
            </a:r>
          </a:p>
          <a:p>
            <a:pPr marL="0" indent="0">
              <a:buNone/>
            </a:pPr>
            <a:endParaRPr kumimoji="1" lang="zh-CN" altLang="en-US" dirty="0"/>
          </a:p>
        </p:txBody>
      </p:sp>
    </p:spTree>
    <p:extLst>
      <p:ext uri="{BB962C8B-B14F-4D97-AF65-F5344CB8AC3E}">
        <p14:creationId xmlns:p14="http://schemas.microsoft.com/office/powerpoint/2010/main" val="2897088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47B1B3-7E67-2947-9C15-F7ECA5B17411}"/>
              </a:ext>
            </a:extLst>
          </p:cNvPr>
          <p:cNvSpPr>
            <a:spLocks noGrp="1"/>
          </p:cNvSpPr>
          <p:nvPr>
            <p:ph type="title"/>
          </p:nvPr>
        </p:nvSpPr>
        <p:spPr/>
        <p:txBody>
          <a:bodyPr/>
          <a:lstStyle/>
          <a:p>
            <a:r>
              <a:rPr kumimoji="1" lang="en-US" altLang="zh-CN" dirty="0"/>
              <a:t>2.</a:t>
            </a:r>
            <a:r>
              <a:rPr kumimoji="1" lang="zh-CN" altLang="en-US" dirty="0"/>
              <a:t> </a:t>
            </a:r>
            <a:r>
              <a:rPr lang="en" altLang="zh-CN" b="1" dirty="0"/>
              <a:t>How the Shortcut Questions Affect Model Performance?</a:t>
            </a:r>
            <a:endParaRPr kumimoji="1" lang="zh-CN" altLang="en-US" dirty="0"/>
          </a:p>
        </p:txBody>
      </p:sp>
      <p:sp>
        <p:nvSpPr>
          <p:cNvPr id="3" name="内容占位符 2">
            <a:extLst>
              <a:ext uri="{FF2B5EF4-FFF2-40B4-BE49-F238E27FC236}">
                <a16:creationId xmlns:a16="http://schemas.microsoft.com/office/drawing/2014/main" id="{5CBE03A1-1912-4D45-B8D9-DD5A5E75EBC6}"/>
              </a:ext>
            </a:extLst>
          </p:cNvPr>
          <p:cNvSpPr>
            <a:spLocks noGrp="1"/>
          </p:cNvSpPr>
          <p:nvPr>
            <p:ph idx="1"/>
          </p:nvPr>
        </p:nvSpPr>
        <p:spPr/>
        <p:txBody>
          <a:bodyPr/>
          <a:lstStyle/>
          <a:p>
            <a:r>
              <a:rPr kumimoji="1" lang="zh-CN" altLang="en-US" dirty="0"/>
              <a:t>实验结果：</a:t>
            </a:r>
          </a:p>
        </p:txBody>
      </p:sp>
      <p:pic>
        <p:nvPicPr>
          <p:cNvPr id="4" name="图片 3">
            <a:extLst>
              <a:ext uri="{FF2B5EF4-FFF2-40B4-BE49-F238E27FC236}">
                <a16:creationId xmlns:a16="http://schemas.microsoft.com/office/drawing/2014/main" id="{20CB56F8-B12B-1D4B-BE93-F8C4643E67A2}"/>
              </a:ext>
            </a:extLst>
          </p:cNvPr>
          <p:cNvPicPr>
            <a:picLocks noChangeAspect="1"/>
          </p:cNvPicPr>
          <p:nvPr/>
        </p:nvPicPr>
        <p:blipFill>
          <a:blip r:embed="rId3"/>
          <a:stretch>
            <a:fillRect/>
          </a:stretch>
        </p:blipFill>
        <p:spPr>
          <a:xfrm>
            <a:off x="363263" y="2365182"/>
            <a:ext cx="11716123" cy="3042389"/>
          </a:xfrm>
          <a:prstGeom prst="rect">
            <a:avLst/>
          </a:prstGeom>
        </p:spPr>
      </p:pic>
    </p:spTree>
    <p:extLst>
      <p:ext uri="{BB962C8B-B14F-4D97-AF65-F5344CB8AC3E}">
        <p14:creationId xmlns:p14="http://schemas.microsoft.com/office/powerpoint/2010/main" val="15771281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47B1B3-7E67-2947-9C15-F7ECA5B17411}"/>
              </a:ext>
            </a:extLst>
          </p:cNvPr>
          <p:cNvSpPr>
            <a:spLocks noGrp="1"/>
          </p:cNvSpPr>
          <p:nvPr>
            <p:ph type="title"/>
          </p:nvPr>
        </p:nvSpPr>
        <p:spPr/>
        <p:txBody>
          <a:bodyPr/>
          <a:lstStyle/>
          <a:p>
            <a:r>
              <a:rPr kumimoji="1" lang="en-US" altLang="zh-CN" dirty="0"/>
              <a:t>3.</a:t>
            </a:r>
            <a:r>
              <a:rPr kumimoji="1" lang="zh-CN" altLang="en-US" dirty="0"/>
              <a:t> </a:t>
            </a:r>
            <a:r>
              <a:rPr lang="en" altLang="zh-CN" b="1" dirty="0"/>
              <a:t>Whether Question Word Matching is Easier to Learn than Paraphrasing?</a:t>
            </a:r>
            <a:endParaRPr kumimoji="1" lang="zh-CN" altLang="en-US" dirty="0"/>
          </a:p>
        </p:txBody>
      </p:sp>
      <p:sp>
        <p:nvSpPr>
          <p:cNvPr id="3" name="内容占位符 2">
            <a:extLst>
              <a:ext uri="{FF2B5EF4-FFF2-40B4-BE49-F238E27FC236}">
                <a16:creationId xmlns:a16="http://schemas.microsoft.com/office/drawing/2014/main" id="{5CBE03A1-1912-4D45-B8D9-DD5A5E75EBC6}"/>
              </a:ext>
            </a:extLst>
          </p:cNvPr>
          <p:cNvSpPr>
            <a:spLocks noGrp="1"/>
          </p:cNvSpPr>
          <p:nvPr>
            <p:ph idx="1"/>
          </p:nvPr>
        </p:nvSpPr>
        <p:spPr/>
        <p:txBody>
          <a:bodyPr>
            <a:normAutofit/>
          </a:bodyPr>
          <a:lstStyle/>
          <a:p>
            <a:r>
              <a:rPr kumimoji="1" lang="en-US" altLang="zh-CN" dirty="0"/>
              <a:t>Motivation</a:t>
            </a:r>
            <a:r>
              <a:rPr kumimoji="1" lang="zh-CN" altLang="en-US" dirty="0"/>
              <a:t>：上面实验上的一个现象“当训练集的</a:t>
            </a:r>
            <a:r>
              <a:rPr kumimoji="1" lang="en-US" altLang="zh-CN" dirty="0"/>
              <a:t>shortcut</a:t>
            </a:r>
            <a:r>
              <a:rPr kumimoji="1" lang="zh-CN" altLang="en-US" dirty="0"/>
              <a:t>样本和</a:t>
            </a:r>
            <a:r>
              <a:rPr kumimoji="1" lang="en-US" altLang="zh-CN" dirty="0"/>
              <a:t>challenging</a:t>
            </a:r>
            <a:r>
              <a:rPr kumimoji="1" lang="zh-CN" altLang="en-US" dirty="0"/>
              <a:t>样本的比例为</a:t>
            </a:r>
            <a:r>
              <a:rPr kumimoji="1" lang="en-US" altLang="zh-CN" dirty="0"/>
              <a:t>1:1</a:t>
            </a:r>
            <a:r>
              <a:rPr kumimoji="1" lang="zh-CN" altLang="en-US" dirty="0"/>
              <a:t>时，</a:t>
            </a:r>
            <a:r>
              <a:rPr kumimoji="1" lang="en" altLang="zh-CN" dirty="0"/>
              <a:t>MRC</a:t>
            </a:r>
            <a:r>
              <a:rPr kumimoji="1" lang="zh-CN" altLang="en-US" dirty="0"/>
              <a:t>模型还是会在</a:t>
            </a:r>
            <a:r>
              <a:rPr kumimoji="1" lang="en-US" altLang="zh-CN" dirty="0"/>
              <a:t>shortcut</a:t>
            </a:r>
            <a:r>
              <a:rPr kumimoji="1" lang="zh-CN" altLang="en-US" dirty="0"/>
              <a:t>问题上取得更好的表现，这表明模型倾向于优先拟合捷径样本，这表明学习简单的词汇匹配比学习</a:t>
            </a:r>
            <a:r>
              <a:rPr kumimoji="1" lang="en-US" altLang="zh-CN" dirty="0"/>
              <a:t>paraphrasing</a:t>
            </a:r>
            <a:r>
              <a:rPr kumimoji="1" lang="zh-CN" altLang="en-US" dirty="0"/>
              <a:t>要简单得多。”</a:t>
            </a:r>
          </a:p>
        </p:txBody>
      </p:sp>
    </p:spTree>
    <p:extLst>
      <p:ext uri="{BB962C8B-B14F-4D97-AF65-F5344CB8AC3E}">
        <p14:creationId xmlns:p14="http://schemas.microsoft.com/office/powerpoint/2010/main" val="11558907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47B1B3-7E67-2947-9C15-F7ECA5B17411}"/>
              </a:ext>
            </a:extLst>
          </p:cNvPr>
          <p:cNvSpPr>
            <a:spLocks noGrp="1"/>
          </p:cNvSpPr>
          <p:nvPr>
            <p:ph type="title"/>
          </p:nvPr>
        </p:nvSpPr>
        <p:spPr/>
        <p:txBody>
          <a:bodyPr/>
          <a:lstStyle/>
          <a:p>
            <a:r>
              <a:rPr kumimoji="1" lang="en-US" altLang="zh-CN" dirty="0"/>
              <a:t>3.</a:t>
            </a:r>
            <a:r>
              <a:rPr kumimoji="1" lang="zh-CN" altLang="en-US" dirty="0"/>
              <a:t> </a:t>
            </a:r>
            <a:r>
              <a:rPr lang="en" altLang="zh-CN" b="1" dirty="0"/>
              <a:t>Whether Question Word Matching is Easier to Learn than Paraphrasing?</a:t>
            </a:r>
            <a:endParaRPr kumimoji="1" lang="zh-CN" altLang="en-US" dirty="0"/>
          </a:p>
        </p:txBody>
      </p:sp>
      <p:sp>
        <p:nvSpPr>
          <p:cNvPr id="3" name="内容占位符 2">
            <a:extLst>
              <a:ext uri="{FF2B5EF4-FFF2-40B4-BE49-F238E27FC236}">
                <a16:creationId xmlns:a16="http://schemas.microsoft.com/office/drawing/2014/main" id="{5CBE03A1-1912-4D45-B8D9-DD5A5E75EBC6}"/>
              </a:ext>
            </a:extLst>
          </p:cNvPr>
          <p:cNvSpPr>
            <a:spLocks noGrp="1"/>
          </p:cNvSpPr>
          <p:nvPr>
            <p:ph idx="1"/>
          </p:nvPr>
        </p:nvSpPr>
        <p:spPr/>
        <p:txBody>
          <a:bodyPr>
            <a:normAutofit/>
          </a:bodyPr>
          <a:lstStyle/>
          <a:p>
            <a:r>
              <a:rPr kumimoji="1" lang="en-US" altLang="zh-CN" dirty="0"/>
              <a:t>Motivation</a:t>
            </a:r>
            <a:r>
              <a:rPr kumimoji="1" lang="zh-CN" altLang="en-US" dirty="0"/>
              <a:t>：上面实验上的一个现象“当训练集的</a:t>
            </a:r>
            <a:r>
              <a:rPr kumimoji="1" lang="en-US" altLang="zh-CN" dirty="0"/>
              <a:t>shortcut</a:t>
            </a:r>
            <a:r>
              <a:rPr kumimoji="1" lang="zh-CN" altLang="en-US" dirty="0"/>
              <a:t>样本和</a:t>
            </a:r>
            <a:r>
              <a:rPr kumimoji="1" lang="en-US" altLang="zh-CN" dirty="0"/>
              <a:t>challenging</a:t>
            </a:r>
            <a:r>
              <a:rPr kumimoji="1" lang="zh-CN" altLang="en-US" dirty="0"/>
              <a:t>样本的比例为</a:t>
            </a:r>
            <a:r>
              <a:rPr kumimoji="1" lang="en-US" altLang="zh-CN" dirty="0"/>
              <a:t>1:1</a:t>
            </a:r>
            <a:r>
              <a:rPr kumimoji="1" lang="zh-CN" altLang="en-US" dirty="0"/>
              <a:t>时，为什么</a:t>
            </a:r>
            <a:r>
              <a:rPr kumimoji="1" lang="en" altLang="zh-CN" dirty="0"/>
              <a:t>MRC</a:t>
            </a:r>
            <a:r>
              <a:rPr kumimoji="1" lang="zh-CN" altLang="en-US" dirty="0"/>
              <a:t>模型还是会在</a:t>
            </a:r>
            <a:r>
              <a:rPr kumimoji="1" lang="en-US" altLang="zh-CN" dirty="0"/>
              <a:t>shortcut</a:t>
            </a:r>
            <a:r>
              <a:rPr kumimoji="1" lang="zh-CN" altLang="en-US" dirty="0"/>
              <a:t>问题上取得更好的表现？”</a:t>
            </a:r>
          </a:p>
        </p:txBody>
      </p:sp>
    </p:spTree>
    <p:extLst>
      <p:ext uri="{BB962C8B-B14F-4D97-AF65-F5344CB8AC3E}">
        <p14:creationId xmlns:p14="http://schemas.microsoft.com/office/powerpoint/2010/main" val="29063262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47B1B3-7E67-2947-9C15-F7ECA5B17411}"/>
              </a:ext>
            </a:extLst>
          </p:cNvPr>
          <p:cNvSpPr>
            <a:spLocks noGrp="1"/>
          </p:cNvSpPr>
          <p:nvPr>
            <p:ph type="title"/>
          </p:nvPr>
        </p:nvSpPr>
        <p:spPr/>
        <p:txBody>
          <a:bodyPr/>
          <a:lstStyle/>
          <a:p>
            <a:r>
              <a:rPr kumimoji="1" lang="en-US" altLang="zh-CN" dirty="0"/>
              <a:t>3.</a:t>
            </a:r>
            <a:r>
              <a:rPr kumimoji="1" lang="zh-CN" altLang="en-US" dirty="0"/>
              <a:t> </a:t>
            </a:r>
            <a:r>
              <a:rPr lang="en" altLang="zh-CN" b="1" dirty="0"/>
              <a:t>Whether Question Word Matching is Easier to Learn than Paraphrasing?</a:t>
            </a:r>
            <a:endParaRPr kumimoji="1" lang="zh-CN" altLang="en-US" dirty="0"/>
          </a:p>
        </p:txBody>
      </p:sp>
      <p:sp>
        <p:nvSpPr>
          <p:cNvPr id="3" name="内容占位符 2">
            <a:extLst>
              <a:ext uri="{FF2B5EF4-FFF2-40B4-BE49-F238E27FC236}">
                <a16:creationId xmlns:a16="http://schemas.microsoft.com/office/drawing/2014/main" id="{5CBE03A1-1912-4D45-B8D9-DD5A5E75EBC6}"/>
              </a:ext>
            </a:extLst>
          </p:cNvPr>
          <p:cNvSpPr>
            <a:spLocks noGrp="1"/>
          </p:cNvSpPr>
          <p:nvPr>
            <p:ph idx="1"/>
          </p:nvPr>
        </p:nvSpPr>
        <p:spPr/>
        <p:txBody>
          <a:bodyPr>
            <a:normAutofit/>
          </a:bodyPr>
          <a:lstStyle/>
          <a:p>
            <a:r>
              <a:rPr kumimoji="1" lang="zh-CN" altLang="en-US" dirty="0"/>
              <a:t>假设： 模型倾向于优先拟合</a:t>
            </a:r>
            <a:r>
              <a:rPr kumimoji="1" lang="en-US" altLang="zh-CN" dirty="0"/>
              <a:t>shortcut</a:t>
            </a:r>
            <a:r>
              <a:rPr kumimoji="1" lang="zh-CN" altLang="en-US" dirty="0"/>
              <a:t>样本，即学习简单的词汇匹配比学习</a:t>
            </a:r>
            <a:r>
              <a:rPr kumimoji="1" lang="en" altLang="zh-CN" dirty="0"/>
              <a:t>paraphrasing</a:t>
            </a:r>
            <a:r>
              <a:rPr kumimoji="1" lang="zh-CN" altLang="en-US" dirty="0"/>
              <a:t>要简单得多。</a:t>
            </a:r>
          </a:p>
        </p:txBody>
      </p:sp>
    </p:spTree>
    <p:extLst>
      <p:ext uri="{BB962C8B-B14F-4D97-AF65-F5344CB8AC3E}">
        <p14:creationId xmlns:p14="http://schemas.microsoft.com/office/powerpoint/2010/main" val="3859554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3BB35B-024A-7B42-828A-4E2FD6EA1C5F}"/>
              </a:ext>
            </a:extLst>
          </p:cNvPr>
          <p:cNvSpPr>
            <a:spLocks noGrp="1"/>
          </p:cNvSpPr>
          <p:nvPr>
            <p:ph type="title"/>
          </p:nvPr>
        </p:nvSpPr>
        <p:spPr/>
        <p:txBody>
          <a:bodyPr/>
          <a:lstStyle/>
          <a:p>
            <a:r>
              <a:rPr kumimoji="1" lang="en-US" altLang="zh-CN" dirty="0"/>
              <a:t>Q1.</a:t>
            </a:r>
            <a:r>
              <a:rPr kumimoji="1" lang="zh-CN" altLang="en-US" dirty="0"/>
              <a:t> 语言偏见是由哪些短路径构成的？ </a:t>
            </a:r>
          </a:p>
        </p:txBody>
      </p:sp>
      <p:sp>
        <p:nvSpPr>
          <p:cNvPr id="3" name="内容占位符 2">
            <a:extLst>
              <a:ext uri="{FF2B5EF4-FFF2-40B4-BE49-F238E27FC236}">
                <a16:creationId xmlns:a16="http://schemas.microsoft.com/office/drawing/2014/main" id="{138BCEBA-1CC0-9F4B-9551-292C949E6F00}"/>
              </a:ext>
            </a:extLst>
          </p:cNvPr>
          <p:cNvSpPr>
            <a:spLocks noGrp="1"/>
          </p:cNvSpPr>
          <p:nvPr>
            <p:ph idx="1"/>
          </p:nvPr>
        </p:nvSpPr>
        <p:spPr/>
        <p:txBody>
          <a:bodyPr>
            <a:normAutofit/>
          </a:bodyPr>
          <a:lstStyle/>
          <a:p>
            <a:r>
              <a:rPr kumimoji="1" lang="zh-CN" altLang="en-US" sz="2400" dirty="0"/>
              <a:t>猜测：语言偏见不仅只是</a:t>
            </a:r>
            <a:r>
              <a:rPr kumimoji="1" lang="en" altLang="zh-CN" sz="2400" dirty="0"/>
              <a:t>question</a:t>
            </a:r>
            <a:r>
              <a:rPr kumimoji="1" lang="zh-CN" altLang="en-US" sz="2400" dirty="0"/>
              <a:t> </a:t>
            </a:r>
            <a:r>
              <a:rPr kumimoji="1" lang="en-US" altLang="zh-CN" sz="2400" dirty="0"/>
              <a:t>category</a:t>
            </a:r>
            <a:r>
              <a:rPr kumimoji="1" lang="zh-CN" altLang="en-US" sz="2400" dirty="0"/>
              <a:t>和</a:t>
            </a:r>
            <a:r>
              <a:rPr kumimoji="1" lang="en-US" altLang="zh-CN" sz="2400" dirty="0"/>
              <a:t>A</a:t>
            </a:r>
            <a:r>
              <a:rPr kumimoji="1" lang="zh-CN" altLang="en-US" sz="2400" dirty="0"/>
              <a:t>两者间的短路径，而且还存在</a:t>
            </a:r>
            <a:r>
              <a:rPr kumimoji="1" lang="en-US" altLang="zh-CN" sz="2400" b="1" i="1" dirty="0"/>
              <a:t>question</a:t>
            </a:r>
            <a:r>
              <a:rPr kumimoji="1" lang="zh-CN" altLang="en-US" sz="2400" b="1" i="1" dirty="0"/>
              <a:t>中一些非停用词和</a:t>
            </a:r>
            <a:r>
              <a:rPr kumimoji="1" lang="en-US" altLang="zh-CN" sz="2400" b="1" i="1" dirty="0"/>
              <a:t>A</a:t>
            </a:r>
            <a:r>
              <a:rPr kumimoji="1" lang="zh-CN" altLang="en-US" sz="2400" b="1" i="1" dirty="0"/>
              <a:t>存在短路径</a:t>
            </a:r>
            <a:r>
              <a:rPr kumimoji="1" lang="zh-CN" altLang="en-US" sz="2400" dirty="0"/>
              <a:t>以及</a:t>
            </a:r>
            <a:r>
              <a:rPr kumimoji="1" lang="en-US" altLang="zh-CN" sz="2400" b="1" i="1" dirty="0"/>
              <a:t>question</a:t>
            </a:r>
            <a:r>
              <a:rPr kumimoji="1" lang="zh-CN" altLang="en-US" sz="2400" b="1" i="1" dirty="0"/>
              <a:t>中一些高频共现词对和</a:t>
            </a:r>
            <a:r>
              <a:rPr kumimoji="1" lang="en-US" altLang="zh-CN" sz="2400" b="1" i="1" dirty="0"/>
              <a:t>A</a:t>
            </a:r>
            <a:r>
              <a:rPr kumimoji="1" lang="zh-CN" altLang="en-US" sz="2400" b="1" i="1" dirty="0"/>
              <a:t>存在短路径</a:t>
            </a:r>
            <a:r>
              <a:rPr kumimoji="1" lang="zh-CN" altLang="en-US" sz="2400" dirty="0"/>
              <a:t>。</a:t>
            </a:r>
            <a:endParaRPr kumimoji="1" lang="en-US" altLang="zh-CN" sz="2400" dirty="0"/>
          </a:p>
          <a:p>
            <a:r>
              <a:rPr kumimoji="1" lang="zh-CN" altLang="en-US" sz="2400" dirty="0"/>
              <a:t>数据集构造：</a:t>
            </a:r>
            <a:endParaRPr kumimoji="1" lang="en-US" altLang="zh-CN" sz="2400" dirty="0"/>
          </a:p>
          <a:p>
            <a:pPr lvl="1"/>
            <a:r>
              <a:rPr kumimoji="1" lang="en-US" altLang="zh-CN" sz="2000" dirty="0"/>
              <a:t>1.</a:t>
            </a:r>
            <a:r>
              <a:rPr kumimoji="1" lang="zh-CN" altLang="en-US" sz="2000" dirty="0"/>
              <a:t>基于“</a:t>
            </a:r>
            <a:r>
              <a:rPr kumimoji="1" lang="en" altLang="zh-CN" sz="2000" b="1" i="1" dirty="0"/>
              <a:t>question</a:t>
            </a:r>
            <a:r>
              <a:rPr kumimoji="1" lang="zh-CN" altLang="en-US" sz="2000" b="1" i="1" dirty="0"/>
              <a:t>中一些非停用词和</a:t>
            </a:r>
            <a:r>
              <a:rPr kumimoji="1" lang="en" altLang="zh-CN" sz="2000" b="1" i="1" dirty="0"/>
              <a:t>A</a:t>
            </a:r>
            <a:r>
              <a:rPr kumimoji="1" lang="zh-CN" altLang="en-US" sz="2000" b="1" i="1" dirty="0"/>
              <a:t>存在短路径</a:t>
            </a:r>
            <a:r>
              <a:rPr kumimoji="1" lang="zh-CN" altLang="en-US" sz="2000" dirty="0"/>
              <a:t>”的假设，构造出</a:t>
            </a:r>
            <a:r>
              <a:rPr kumimoji="1" lang="zh-CN" altLang="en-US" sz="2000" u="sng" dirty="0"/>
              <a:t>令训练集和测试集在同一个非停用词下有不同的答案分布</a:t>
            </a:r>
            <a:r>
              <a:rPr kumimoji="1" lang="zh-CN" altLang="en-US" sz="2000" dirty="0"/>
              <a:t>。这里非停用词不包括</a:t>
            </a:r>
            <a:r>
              <a:rPr kumimoji="1" lang="en-US" altLang="zh-CN" sz="2000" dirty="0"/>
              <a:t>question</a:t>
            </a:r>
            <a:r>
              <a:rPr kumimoji="1" lang="zh-CN" altLang="en-US" sz="2000" dirty="0"/>
              <a:t> </a:t>
            </a:r>
            <a:r>
              <a:rPr kumimoji="1" lang="en-US" altLang="zh-CN" sz="2000" dirty="0"/>
              <a:t>category</a:t>
            </a:r>
            <a:r>
              <a:rPr kumimoji="1" lang="zh-CN" altLang="en-US" sz="2000" dirty="0"/>
              <a:t>中的单词，为了能涵盖所有问题，可按照问题中高频词的频率对问题排序，只取前</a:t>
            </a:r>
            <a:r>
              <a:rPr kumimoji="1" lang="en-US" altLang="zh-CN" sz="2000" dirty="0"/>
              <a:t>N</a:t>
            </a:r>
            <a:r>
              <a:rPr kumimoji="1" lang="zh-CN" altLang="en-US" sz="2000" dirty="0"/>
              <a:t>个高频词，正确能覆盖</a:t>
            </a:r>
            <a:r>
              <a:rPr kumimoji="1" lang="en-US" altLang="zh-CN" sz="2000" dirty="0"/>
              <a:t>80%</a:t>
            </a:r>
            <a:r>
              <a:rPr kumimoji="1" lang="zh-CN" altLang="en-US" sz="2000" dirty="0"/>
              <a:t>的问题），剩下的问题统一删掉。这里值得注意的是为了和</a:t>
            </a:r>
            <a:r>
              <a:rPr kumimoji="1" lang="en-US" altLang="zh-CN" sz="2000" dirty="0" err="1"/>
              <a:t>iid</a:t>
            </a:r>
            <a:r>
              <a:rPr kumimoji="1" lang="zh-CN" altLang="en-US" sz="2000" dirty="0"/>
              <a:t>数据集保持差不多的数据集大小，在不改变</a:t>
            </a:r>
            <a:r>
              <a:rPr kumimoji="1" lang="en-US" altLang="zh-CN" sz="2000" dirty="0" err="1"/>
              <a:t>iid</a:t>
            </a:r>
            <a:r>
              <a:rPr kumimoji="1" lang="zh-CN" altLang="en-US" sz="2000" dirty="0"/>
              <a:t>分布的情况下也取出</a:t>
            </a:r>
            <a:r>
              <a:rPr kumimoji="1" lang="en-US" altLang="zh-CN" sz="2000" dirty="0"/>
              <a:t>80%</a:t>
            </a:r>
            <a:r>
              <a:rPr kumimoji="1" lang="zh-CN" altLang="en-US" sz="2000" dirty="0"/>
              <a:t>的问题。</a:t>
            </a:r>
            <a:endParaRPr kumimoji="1" lang="en-US" altLang="zh-CN" sz="2000" dirty="0"/>
          </a:p>
          <a:p>
            <a:pPr lvl="1"/>
            <a:r>
              <a:rPr kumimoji="1" lang="en-US" altLang="zh-CN" sz="2000" dirty="0"/>
              <a:t>2.</a:t>
            </a:r>
            <a:r>
              <a:rPr kumimoji="1" lang="zh-CN" altLang="en-US" sz="2000" dirty="0"/>
              <a:t>基于“</a:t>
            </a:r>
            <a:r>
              <a:rPr kumimoji="1" lang="en-US" altLang="zh-CN" sz="2000" b="1" i="1" dirty="0"/>
              <a:t>question</a:t>
            </a:r>
            <a:r>
              <a:rPr kumimoji="1" lang="zh-CN" altLang="en-US" sz="2000" b="1" i="1" dirty="0"/>
              <a:t>中一些高频共现词对和</a:t>
            </a:r>
            <a:r>
              <a:rPr kumimoji="1" lang="en-US" altLang="zh-CN" sz="2000" b="1" i="1" dirty="0"/>
              <a:t>A</a:t>
            </a:r>
            <a:r>
              <a:rPr kumimoji="1" lang="zh-CN" altLang="en-US" sz="2000" b="1" i="1" dirty="0"/>
              <a:t>存在短路径</a:t>
            </a:r>
            <a:r>
              <a:rPr kumimoji="1" lang="zh-CN" altLang="en-US" sz="2000" dirty="0"/>
              <a:t>”的假设，构造出</a:t>
            </a:r>
            <a:r>
              <a:rPr kumimoji="1" lang="zh-CN" altLang="en-US" sz="2000" u="sng" dirty="0"/>
              <a:t>令训练集和测试集在同一对</a:t>
            </a:r>
            <a:r>
              <a:rPr kumimoji="1" lang="zh-CN" altLang="en-US" sz="2000" b="1" i="1" dirty="0"/>
              <a:t>高频共现词</a:t>
            </a:r>
            <a:r>
              <a:rPr kumimoji="1" lang="zh-CN" altLang="en-US" sz="2000" u="sng" dirty="0"/>
              <a:t>下有不同的答案分布。</a:t>
            </a:r>
            <a:r>
              <a:rPr kumimoji="1" lang="zh-CN" altLang="en-US" sz="2000" dirty="0"/>
              <a:t>这里的共现词可以包含</a:t>
            </a:r>
            <a:r>
              <a:rPr kumimoji="1" lang="en-US" altLang="zh-CN" sz="2000" dirty="0"/>
              <a:t>question</a:t>
            </a:r>
            <a:r>
              <a:rPr kumimoji="1" lang="zh-CN" altLang="en-US" sz="2000" dirty="0"/>
              <a:t> </a:t>
            </a:r>
            <a:r>
              <a:rPr kumimoji="1" lang="en-US" altLang="zh-CN" sz="2000" dirty="0"/>
              <a:t>category</a:t>
            </a:r>
            <a:r>
              <a:rPr kumimoji="1" lang="zh-CN" altLang="en-US" sz="2000" dirty="0"/>
              <a:t>中的词，不过每个</a:t>
            </a:r>
            <a:r>
              <a:rPr kumimoji="1" lang="en-US" altLang="zh-CN" sz="2000" dirty="0"/>
              <a:t>question</a:t>
            </a:r>
            <a:r>
              <a:rPr kumimoji="1" lang="zh-CN" altLang="en-US" sz="2000" dirty="0"/>
              <a:t> </a:t>
            </a:r>
            <a:r>
              <a:rPr kumimoji="1" lang="en-US" altLang="zh-CN" sz="2000" dirty="0"/>
              <a:t>category</a:t>
            </a:r>
            <a:r>
              <a:rPr kumimoji="1" lang="zh-CN" altLang="en-US" sz="2000" dirty="0"/>
              <a:t>直接视为一个单词，共现词对长度设置为</a:t>
            </a:r>
            <a:r>
              <a:rPr kumimoji="1" lang="en-US" altLang="zh-CN" sz="2000" dirty="0"/>
              <a:t>2</a:t>
            </a:r>
            <a:r>
              <a:rPr kumimoji="1" lang="zh-CN" altLang="en-US" sz="2000" dirty="0"/>
              <a:t>。同样取出现频次最高的</a:t>
            </a:r>
            <a:r>
              <a:rPr kumimoji="1" lang="en-US" altLang="zh-CN" sz="2000" dirty="0"/>
              <a:t>N</a:t>
            </a:r>
            <a:r>
              <a:rPr kumimoji="1" lang="zh-CN" altLang="en-US" sz="2000" dirty="0"/>
              <a:t>个词对所在的</a:t>
            </a:r>
            <a:r>
              <a:rPr kumimoji="1" lang="en-US" altLang="zh-CN" sz="2000" dirty="0"/>
              <a:t>question</a:t>
            </a:r>
            <a:r>
              <a:rPr kumimoji="1" lang="zh-CN" altLang="en-US" sz="2000" dirty="0"/>
              <a:t>，并且设置</a:t>
            </a:r>
            <a:r>
              <a:rPr kumimoji="1" lang="en-US" altLang="zh-CN" sz="2000" dirty="0" err="1"/>
              <a:t>iid</a:t>
            </a:r>
            <a:r>
              <a:rPr kumimoji="1" lang="zh-CN" altLang="en-US" sz="2000" dirty="0"/>
              <a:t>有类似的大小。</a:t>
            </a:r>
            <a:endParaRPr kumimoji="1" lang="en-US" altLang="zh-CN" sz="2000" dirty="0"/>
          </a:p>
          <a:p>
            <a:pPr lvl="1"/>
            <a:endParaRPr kumimoji="1" lang="en-US" altLang="zh-CN" sz="2000" dirty="0"/>
          </a:p>
        </p:txBody>
      </p:sp>
    </p:spTree>
    <p:extLst>
      <p:ext uri="{BB962C8B-B14F-4D97-AF65-F5344CB8AC3E}">
        <p14:creationId xmlns:p14="http://schemas.microsoft.com/office/powerpoint/2010/main" val="35046971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47B1B3-7E67-2947-9C15-F7ECA5B17411}"/>
              </a:ext>
            </a:extLst>
          </p:cNvPr>
          <p:cNvSpPr>
            <a:spLocks noGrp="1"/>
          </p:cNvSpPr>
          <p:nvPr>
            <p:ph type="title"/>
          </p:nvPr>
        </p:nvSpPr>
        <p:spPr/>
        <p:txBody>
          <a:bodyPr/>
          <a:lstStyle/>
          <a:p>
            <a:r>
              <a:rPr kumimoji="1" lang="en-US" altLang="zh-CN" dirty="0"/>
              <a:t>3.</a:t>
            </a:r>
            <a:r>
              <a:rPr kumimoji="1" lang="zh-CN" altLang="en-US" dirty="0"/>
              <a:t> </a:t>
            </a:r>
            <a:r>
              <a:rPr lang="en" altLang="zh-CN" b="1" dirty="0"/>
              <a:t>Whether Question Word Matching is Easier to Learn than Paraphrasing?</a:t>
            </a:r>
            <a:endParaRPr kumimoji="1" lang="zh-CN" altLang="en-US" dirty="0"/>
          </a:p>
        </p:txBody>
      </p:sp>
      <p:sp>
        <p:nvSpPr>
          <p:cNvPr id="3" name="内容占位符 2">
            <a:extLst>
              <a:ext uri="{FF2B5EF4-FFF2-40B4-BE49-F238E27FC236}">
                <a16:creationId xmlns:a16="http://schemas.microsoft.com/office/drawing/2014/main" id="{5CBE03A1-1912-4D45-B8D9-DD5A5E75EBC6}"/>
              </a:ext>
            </a:extLst>
          </p:cNvPr>
          <p:cNvSpPr>
            <a:spLocks noGrp="1"/>
          </p:cNvSpPr>
          <p:nvPr>
            <p:ph idx="1"/>
          </p:nvPr>
        </p:nvSpPr>
        <p:spPr/>
        <p:txBody>
          <a:bodyPr>
            <a:normAutofit/>
          </a:bodyPr>
          <a:lstStyle/>
          <a:p>
            <a:r>
              <a:rPr kumimoji="1" lang="zh-CN" altLang="en-US" dirty="0"/>
              <a:t>实验设置：为了验证上述假设，你会怎么来设置实验？</a:t>
            </a:r>
          </a:p>
        </p:txBody>
      </p:sp>
    </p:spTree>
    <p:extLst>
      <p:ext uri="{BB962C8B-B14F-4D97-AF65-F5344CB8AC3E}">
        <p14:creationId xmlns:p14="http://schemas.microsoft.com/office/powerpoint/2010/main" val="30843557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47B1B3-7E67-2947-9C15-F7ECA5B17411}"/>
              </a:ext>
            </a:extLst>
          </p:cNvPr>
          <p:cNvSpPr>
            <a:spLocks noGrp="1"/>
          </p:cNvSpPr>
          <p:nvPr>
            <p:ph type="title"/>
          </p:nvPr>
        </p:nvSpPr>
        <p:spPr/>
        <p:txBody>
          <a:bodyPr/>
          <a:lstStyle/>
          <a:p>
            <a:r>
              <a:rPr kumimoji="1" lang="en-US" altLang="zh-CN" dirty="0"/>
              <a:t>3.</a:t>
            </a:r>
            <a:r>
              <a:rPr kumimoji="1" lang="zh-CN" altLang="en-US" dirty="0"/>
              <a:t> </a:t>
            </a:r>
            <a:r>
              <a:rPr lang="en" altLang="zh-CN" b="1" dirty="0"/>
              <a:t>Whether Question Word Matching is Easier to Learn than Paraphrasing?</a:t>
            </a:r>
            <a:endParaRPr kumimoji="1" lang="zh-CN" altLang="en-US" dirty="0"/>
          </a:p>
        </p:txBody>
      </p:sp>
      <p:sp>
        <p:nvSpPr>
          <p:cNvPr id="3" name="内容占位符 2">
            <a:extLst>
              <a:ext uri="{FF2B5EF4-FFF2-40B4-BE49-F238E27FC236}">
                <a16:creationId xmlns:a16="http://schemas.microsoft.com/office/drawing/2014/main" id="{5CBE03A1-1912-4D45-B8D9-DD5A5E75EBC6}"/>
              </a:ext>
            </a:extLst>
          </p:cNvPr>
          <p:cNvSpPr>
            <a:spLocks noGrp="1"/>
          </p:cNvSpPr>
          <p:nvPr>
            <p:ph idx="1"/>
          </p:nvPr>
        </p:nvSpPr>
        <p:spPr/>
        <p:txBody>
          <a:bodyPr>
            <a:normAutofit/>
          </a:bodyPr>
          <a:lstStyle/>
          <a:p>
            <a:r>
              <a:rPr kumimoji="1" lang="zh-CN" altLang="en-US" dirty="0"/>
              <a:t>实验设置：</a:t>
            </a:r>
            <a:r>
              <a:rPr lang="zh-CN" altLang="en-US" dirty="0"/>
              <a:t>分别在</a:t>
            </a:r>
            <a:r>
              <a:rPr lang="en-US" altLang="zh-CN" dirty="0"/>
              <a:t>shortcut</a:t>
            </a:r>
            <a:r>
              <a:rPr lang="zh-CN" altLang="en-US" dirty="0"/>
              <a:t>数据集和</a:t>
            </a:r>
            <a:r>
              <a:rPr lang="en-US" altLang="zh-CN" dirty="0"/>
              <a:t>challenging</a:t>
            </a:r>
            <a:r>
              <a:rPr lang="zh-CN" altLang="en-US" dirty="0"/>
              <a:t>数据集上训练 </a:t>
            </a:r>
            <a:r>
              <a:rPr lang="en" altLang="zh-CN" dirty="0"/>
              <a:t>MRC </a:t>
            </a:r>
            <a:r>
              <a:rPr lang="zh-CN" altLang="en-US" dirty="0"/>
              <a:t>模型，然后比较在</a:t>
            </a:r>
            <a:r>
              <a:rPr lang="zh-CN" altLang="en-US" b="1" dirty="0"/>
              <a:t>训练集</a:t>
            </a:r>
            <a:r>
              <a:rPr lang="zh-CN" altLang="en-US" dirty="0"/>
              <a:t>上达到同等水平所需要的迭代次数和参数量。</a:t>
            </a:r>
            <a:endParaRPr kumimoji="1" lang="zh-CN" altLang="en-US" dirty="0"/>
          </a:p>
        </p:txBody>
      </p:sp>
    </p:spTree>
    <p:extLst>
      <p:ext uri="{BB962C8B-B14F-4D97-AF65-F5344CB8AC3E}">
        <p14:creationId xmlns:p14="http://schemas.microsoft.com/office/powerpoint/2010/main" val="27769677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47B1B3-7E67-2947-9C15-F7ECA5B17411}"/>
              </a:ext>
            </a:extLst>
          </p:cNvPr>
          <p:cNvSpPr>
            <a:spLocks noGrp="1"/>
          </p:cNvSpPr>
          <p:nvPr>
            <p:ph type="title"/>
          </p:nvPr>
        </p:nvSpPr>
        <p:spPr/>
        <p:txBody>
          <a:bodyPr/>
          <a:lstStyle/>
          <a:p>
            <a:r>
              <a:rPr kumimoji="1" lang="en-US" altLang="zh-CN" dirty="0"/>
              <a:t>3.</a:t>
            </a:r>
            <a:r>
              <a:rPr kumimoji="1" lang="zh-CN" altLang="en-US" dirty="0"/>
              <a:t> </a:t>
            </a:r>
            <a:r>
              <a:rPr lang="en" altLang="zh-CN" b="1" dirty="0"/>
              <a:t>Whether Question Word Matching is Easier to Learn than Paraphrasing?</a:t>
            </a:r>
            <a:endParaRPr kumimoji="1" lang="zh-CN" altLang="en-US" dirty="0"/>
          </a:p>
        </p:txBody>
      </p:sp>
      <p:sp>
        <p:nvSpPr>
          <p:cNvPr id="3" name="内容占位符 2">
            <a:extLst>
              <a:ext uri="{FF2B5EF4-FFF2-40B4-BE49-F238E27FC236}">
                <a16:creationId xmlns:a16="http://schemas.microsoft.com/office/drawing/2014/main" id="{5CBE03A1-1912-4D45-B8D9-DD5A5E75EBC6}"/>
              </a:ext>
            </a:extLst>
          </p:cNvPr>
          <p:cNvSpPr>
            <a:spLocks noGrp="1"/>
          </p:cNvSpPr>
          <p:nvPr>
            <p:ph idx="1"/>
          </p:nvPr>
        </p:nvSpPr>
        <p:spPr/>
        <p:txBody>
          <a:bodyPr>
            <a:normAutofit/>
          </a:bodyPr>
          <a:lstStyle/>
          <a:p>
            <a:r>
              <a:rPr kumimoji="1" lang="zh-CN" altLang="en-US" dirty="0"/>
              <a:t>实验结果：</a:t>
            </a:r>
          </a:p>
        </p:txBody>
      </p:sp>
      <p:pic>
        <p:nvPicPr>
          <p:cNvPr id="4" name="图片 3">
            <a:extLst>
              <a:ext uri="{FF2B5EF4-FFF2-40B4-BE49-F238E27FC236}">
                <a16:creationId xmlns:a16="http://schemas.microsoft.com/office/drawing/2014/main" id="{DA9A9EDB-815F-924B-B1AD-A39E229AF774}"/>
              </a:ext>
            </a:extLst>
          </p:cNvPr>
          <p:cNvPicPr>
            <a:picLocks noChangeAspect="1"/>
          </p:cNvPicPr>
          <p:nvPr/>
        </p:nvPicPr>
        <p:blipFill>
          <a:blip r:embed="rId3"/>
          <a:stretch>
            <a:fillRect/>
          </a:stretch>
        </p:blipFill>
        <p:spPr>
          <a:xfrm>
            <a:off x="169199" y="2358395"/>
            <a:ext cx="11853601" cy="3285797"/>
          </a:xfrm>
          <a:prstGeom prst="rect">
            <a:avLst/>
          </a:prstGeom>
        </p:spPr>
      </p:pic>
    </p:spTree>
    <p:extLst>
      <p:ext uri="{BB962C8B-B14F-4D97-AF65-F5344CB8AC3E}">
        <p14:creationId xmlns:p14="http://schemas.microsoft.com/office/powerpoint/2010/main" val="6090870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47B1B3-7E67-2947-9C15-F7ECA5B17411}"/>
              </a:ext>
            </a:extLst>
          </p:cNvPr>
          <p:cNvSpPr>
            <a:spLocks noGrp="1"/>
          </p:cNvSpPr>
          <p:nvPr>
            <p:ph type="title"/>
          </p:nvPr>
        </p:nvSpPr>
        <p:spPr/>
        <p:txBody>
          <a:bodyPr/>
          <a:lstStyle/>
          <a:p>
            <a:r>
              <a:rPr kumimoji="1" lang="en-US" altLang="zh-CN" dirty="0"/>
              <a:t>4.</a:t>
            </a:r>
            <a:r>
              <a:rPr kumimoji="1" lang="zh-CN" altLang="en-US" dirty="0"/>
              <a:t> </a:t>
            </a:r>
            <a:r>
              <a:rPr lang="en" altLang="zh-CN" b="1" dirty="0"/>
              <a:t>How do Models Learn Shortcuts?</a:t>
            </a:r>
            <a:endParaRPr kumimoji="1" lang="zh-CN" altLang="en-US" dirty="0"/>
          </a:p>
        </p:txBody>
      </p:sp>
      <p:sp>
        <p:nvSpPr>
          <p:cNvPr id="3" name="内容占位符 2">
            <a:extLst>
              <a:ext uri="{FF2B5EF4-FFF2-40B4-BE49-F238E27FC236}">
                <a16:creationId xmlns:a16="http://schemas.microsoft.com/office/drawing/2014/main" id="{5CBE03A1-1912-4D45-B8D9-DD5A5E75EBC6}"/>
              </a:ext>
            </a:extLst>
          </p:cNvPr>
          <p:cNvSpPr>
            <a:spLocks noGrp="1"/>
          </p:cNvSpPr>
          <p:nvPr>
            <p:ph idx="1"/>
          </p:nvPr>
        </p:nvSpPr>
        <p:spPr/>
        <p:txBody>
          <a:bodyPr>
            <a:normAutofit/>
          </a:bodyPr>
          <a:lstStyle/>
          <a:p>
            <a:r>
              <a:rPr kumimoji="1" lang="en-US" altLang="zh-CN" dirty="0"/>
              <a:t>Motivation</a:t>
            </a:r>
            <a:r>
              <a:rPr kumimoji="1" lang="zh-CN" altLang="en-US" dirty="0"/>
              <a:t>：虽然我们证明和分析了</a:t>
            </a:r>
            <a:r>
              <a:rPr kumimoji="1" lang="en-US" altLang="zh-CN" dirty="0"/>
              <a:t>shortcut</a:t>
            </a:r>
            <a:r>
              <a:rPr kumimoji="1" lang="zh-CN" altLang="en-US" dirty="0"/>
              <a:t>问题更容易学习。但是在两种问题的混合训练中，这种差异是如何影响甚至推动学习过程的，例如，</a:t>
            </a:r>
            <a:r>
              <a:rPr kumimoji="1" lang="en-US" altLang="zh-CN" dirty="0"/>
              <a:t>challenging</a:t>
            </a:r>
            <a:r>
              <a:rPr kumimoji="1" lang="zh-CN" altLang="en-US" dirty="0"/>
              <a:t>训练问题的增加是如何克服对</a:t>
            </a:r>
            <a:r>
              <a:rPr kumimoji="1" lang="en-US" altLang="zh-CN" dirty="0"/>
              <a:t>shortcut</a:t>
            </a:r>
            <a:r>
              <a:rPr kumimoji="1" lang="zh-CN" altLang="en-US" dirty="0"/>
              <a:t> </a:t>
            </a:r>
            <a:r>
              <a:rPr kumimoji="1" lang="en-US" altLang="zh-CN" dirty="0"/>
              <a:t>tricks</a:t>
            </a:r>
            <a:r>
              <a:rPr kumimoji="1" lang="zh-CN" altLang="en-US" dirty="0"/>
              <a:t>的过度依赖的。</a:t>
            </a:r>
          </a:p>
        </p:txBody>
      </p:sp>
    </p:spTree>
    <p:extLst>
      <p:ext uri="{BB962C8B-B14F-4D97-AF65-F5344CB8AC3E}">
        <p14:creationId xmlns:p14="http://schemas.microsoft.com/office/powerpoint/2010/main" val="9835845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47B1B3-7E67-2947-9C15-F7ECA5B17411}"/>
              </a:ext>
            </a:extLst>
          </p:cNvPr>
          <p:cNvSpPr>
            <a:spLocks noGrp="1"/>
          </p:cNvSpPr>
          <p:nvPr>
            <p:ph type="title"/>
          </p:nvPr>
        </p:nvSpPr>
        <p:spPr/>
        <p:txBody>
          <a:bodyPr/>
          <a:lstStyle/>
          <a:p>
            <a:r>
              <a:rPr kumimoji="1" lang="en-US" altLang="zh-CN" dirty="0"/>
              <a:t>4.</a:t>
            </a:r>
            <a:r>
              <a:rPr kumimoji="1" lang="zh-CN" altLang="en-US" dirty="0"/>
              <a:t> </a:t>
            </a:r>
            <a:r>
              <a:rPr lang="en" altLang="zh-CN" b="1" dirty="0"/>
              <a:t>How do Models Learn Shortcuts?</a:t>
            </a:r>
            <a:endParaRPr kumimoji="1" lang="zh-CN" altLang="en-US" dirty="0"/>
          </a:p>
        </p:txBody>
      </p:sp>
      <p:sp>
        <p:nvSpPr>
          <p:cNvPr id="3" name="内容占位符 2">
            <a:extLst>
              <a:ext uri="{FF2B5EF4-FFF2-40B4-BE49-F238E27FC236}">
                <a16:creationId xmlns:a16="http://schemas.microsoft.com/office/drawing/2014/main" id="{5CBE03A1-1912-4D45-B8D9-DD5A5E75EBC6}"/>
              </a:ext>
            </a:extLst>
          </p:cNvPr>
          <p:cNvSpPr>
            <a:spLocks noGrp="1"/>
          </p:cNvSpPr>
          <p:nvPr>
            <p:ph idx="1"/>
          </p:nvPr>
        </p:nvSpPr>
        <p:spPr/>
        <p:txBody>
          <a:bodyPr>
            <a:normAutofit/>
          </a:bodyPr>
          <a:lstStyle/>
          <a:p>
            <a:r>
              <a:rPr kumimoji="1" lang="zh-CN" altLang="en-US" dirty="0"/>
              <a:t>假设：</a:t>
            </a:r>
            <a:r>
              <a:rPr lang="zh-CN" altLang="en-US" b="1" dirty="0"/>
              <a:t>在训练的早期阶段，捷径样本所给出的梯度是更明确的（方差更小，也就是简单），因此模型更倾向于向拟合</a:t>
            </a:r>
            <a:r>
              <a:rPr lang="en-US" altLang="zh-CN" b="1" dirty="0"/>
              <a:t>shortcut</a:t>
            </a:r>
            <a:r>
              <a:rPr lang="zh-CN" altLang="en-US" b="1" dirty="0"/>
              <a:t>样本的方向做梯度下降，</a:t>
            </a:r>
            <a:r>
              <a:rPr lang="zh-CN" altLang="en-US" dirty="0"/>
              <a:t>然而在训练后期，模型将受困于</a:t>
            </a:r>
            <a:r>
              <a:rPr lang="en-US" altLang="zh-CN" dirty="0"/>
              <a:t>shortcut</a:t>
            </a:r>
            <a:r>
              <a:rPr lang="zh-CN" altLang="en-US" dirty="0"/>
              <a:t> </a:t>
            </a:r>
            <a:r>
              <a:rPr lang="en-US" altLang="zh-CN" dirty="0"/>
              <a:t>trick</a:t>
            </a:r>
            <a:r>
              <a:rPr lang="zh-CN" altLang="en-US" dirty="0"/>
              <a:t>的局部最优解（少数的</a:t>
            </a:r>
            <a:r>
              <a:rPr lang="en-US" altLang="zh-CN" dirty="0"/>
              <a:t>unsolved</a:t>
            </a:r>
            <a:r>
              <a:rPr lang="zh-CN" altLang="en-US" dirty="0"/>
              <a:t> </a:t>
            </a:r>
            <a:r>
              <a:rPr lang="en-US" altLang="zh-CN" dirty="0"/>
              <a:t>challenging</a:t>
            </a:r>
            <a:r>
              <a:rPr lang="zh-CN" altLang="en-US" dirty="0"/>
              <a:t> </a:t>
            </a:r>
            <a:r>
              <a:rPr lang="en-US" altLang="zh-CN" dirty="0"/>
              <a:t>question</a:t>
            </a:r>
            <a:r>
              <a:rPr lang="zh-CN" altLang="en-US" dirty="0"/>
              <a:t>也将无力回天），无法进一步学习更难的</a:t>
            </a:r>
            <a:r>
              <a:rPr lang="en-US" altLang="zh-CN" dirty="0"/>
              <a:t>paraphrasing</a:t>
            </a:r>
            <a:r>
              <a:rPr lang="zh-CN" altLang="en-US" dirty="0"/>
              <a:t>能力。</a:t>
            </a:r>
            <a:endParaRPr kumimoji="1" lang="zh-CN" altLang="en-US" dirty="0"/>
          </a:p>
        </p:txBody>
      </p:sp>
    </p:spTree>
    <p:extLst>
      <p:ext uri="{BB962C8B-B14F-4D97-AF65-F5344CB8AC3E}">
        <p14:creationId xmlns:p14="http://schemas.microsoft.com/office/powerpoint/2010/main" val="18219176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47B1B3-7E67-2947-9C15-F7ECA5B17411}"/>
              </a:ext>
            </a:extLst>
          </p:cNvPr>
          <p:cNvSpPr>
            <a:spLocks noGrp="1"/>
          </p:cNvSpPr>
          <p:nvPr>
            <p:ph type="title"/>
          </p:nvPr>
        </p:nvSpPr>
        <p:spPr/>
        <p:txBody>
          <a:bodyPr/>
          <a:lstStyle/>
          <a:p>
            <a:r>
              <a:rPr kumimoji="1" lang="en-US" altLang="zh-CN" dirty="0"/>
              <a:t>4.</a:t>
            </a:r>
            <a:r>
              <a:rPr kumimoji="1" lang="zh-CN" altLang="en-US" dirty="0"/>
              <a:t> </a:t>
            </a:r>
            <a:r>
              <a:rPr lang="en" altLang="zh-CN" b="1" dirty="0"/>
              <a:t>How do Models Learn Shortcuts?</a:t>
            </a:r>
            <a:endParaRPr kumimoji="1" lang="zh-CN" altLang="en-US" dirty="0"/>
          </a:p>
        </p:txBody>
      </p:sp>
      <p:sp>
        <p:nvSpPr>
          <p:cNvPr id="3" name="内容占位符 2">
            <a:extLst>
              <a:ext uri="{FF2B5EF4-FFF2-40B4-BE49-F238E27FC236}">
                <a16:creationId xmlns:a16="http://schemas.microsoft.com/office/drawing/2014/main" id="{5CBE03A1-1912-4D45-B8D9-DD5A5E75EBC6}"/>
              </a:ext>
            </a:extLst>
          </p:cNvPr>
          <p:cNvSpPr>
            <a:spLocks noGrp="1"/>
          </p:cNvSpPr>
          <p:nvPr>
            <p:ph idx="1"/>
          </p:nvPr>
        </p:nvSpPr>
        <p:spPr/>
        <p:txBody>
          <a:bodyPr>
            <a:normAutofit/>
          </a:bodyPr>
          <a:lstStyle/>
          <a:p>
            <a:r>
              <a:rPr kumimoji="1" lang="zh-CN" altLang="en-US" dirty="0"/>
              <a:t>实验设置：</a:t>
            </a:r>
            <a:r>
              <a:rPr lang="zh-CN" altLang="en-US" dirty="0"/>
              <a:t>分别在包含 </a:t>
            </a:r>
            <a:r>
              <a:rPr lang="en-US" altLang="zh-CN" dirty="0"/>
              <a:t>10% </a:t>
            </a:r>
            <a:r>
              <a:rPr lang="zh-CN" altLang="en-US" dirty="0"/>
              <a:t>捷径样本和 </a:t>
            </a:r>
            <a:r>
              <a:rPr lang="en-US" altLang="zh-CN" dirty="0"/>
              <a:t>90% </a:t>
            </a:r>
            <a:r>
              <a:rPr lang="zh-CN" altLang="en-US" dirty="0"/>
              <a:t>捷径样本的训练集上训练 </a:t>
            </a:r>
            <a:r>
              <a:rPr lang="en" altLang="zh-CN" dirty="0"/>
              <a:t>MRC </a:t>
            </a:r>
            <a:r>
              <a:rPr lang="zh-CN" altLang="en-US" dirty="0"/>
              <a:t>模型。汇报各个训练步上，模型在</a:t>
            </a:r>
            <a:r>
              <a:rPr lang="en-US" altLang="zh-CN" dirty="0"/>
              <a:t>challenging</a:t>
            </a:r>
            <a:r>
              <a:rPr lang="zh-CN" altLang="en-US" dirty="0"/>
              <a:t>和</a:t>
            </a:r>
            <a:r>
              <a:rPr lang="en-US" altLang="zh-CN" dirty="0"/>
              <a:t>shortcut</a:t>
            </a:r>
            <a:r>
              <a:rPr lang="zh-CN" altLang="en-US" dirty="0"/>
              <a:t>测试集上的表现。</a:t>
            </a:r>
            <a:endParaRPr lang="en-US" altLang="zh-CN" dirty="0"/>
          </a:p>
          <a:p>
            <a:r>
              <a:rPr kumimoji="1" lang="zh-CN" altLang="en-US" dirty="0"/>
              <a:t>评定指标：</a:t>
            </a:r>
            <a:r>
              <a:rPr lang="zh-CN" altLang="en-US" dirty="0"/>
              <a:t>同一个 </a:t>
            </a:r>
            <a:r>
              <a:rPr lang="en" altLang="zh-CN" dirty="0"/>
              <a:t>MRC </a:t>
            </a:r>
            <a:r>
              <a:rPr lang="zh-CN" altLang="en-US" dirty="0"/>
              <a:t>模型在</a:t>
            </a:r>
            <a:r>
              <a:rPr lang="en-US" altLang="zh-CN" dirty="0"/>
              <a:t>shortcut</a:t>
            </a:r>
            <a:r>
              <a:rPr lang="zh-CN" altLang="en-US" dirty="0"/>
              <a:t>数据集和</a:t>
            </a:r>
            <a:r>
              <a:rPr lang="en-US" altLang="zh-CN" dirty="0"/>
              <a:t>challenging</a:t>
            </a:r>
            <a:r>
              <a:rPr lang="zh-CN" altLang="en-US" dirty="0"/>
              <a:t>数据集上的表现差距越大，我们就可以认为该模型学到了更多的</a:t>
            </a:r>
            <a:r>
              <a:rPr lang="en-US" altLang="zh-CN" dirty="0"/>
              <a:t>shortcut</a:t>
            </a:r>
            <a:r>
              <a:rPr lang="zh-CN" altLang="en-US" dirty="0"/>
              <a:t> </a:t>
            </a:r>
            <a:r>
              <a:rPr lang="en-US" altLang="zh-CN" dirty="0"/>
              <a:t>tricks</a:t>
            </a:r>
            <a:r>
              <a:rPr lang="zh-CN" altLang="en-US" dirty="0"/>
              <a:t>。（摩根法则）</a:t>
            </a:r>
            <a:endParaRPr kumimoji="1" lang="zh-CN" altLang="en-US" dirty="0"/>
          </a:p>
        </p:txBody>
      </p:sp>
    </p:spTree>
    <p:extLst>
      <p:ext uri="{BB962C8B-B14F-4D97-AF65-F5344CB8AC3E}">
        <p14:creationId xmlns:p14="http://schemas.microsoft.com/office/powerpoint/2010/main" val="10555274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47B1B3-7E67-2947-9C15-F7ECA5B17411}"/>
              </a:ext>
            </a:extLst>
          </p:cNvPr>
          <p:cNvSpPr>
            <a:spLocks noGrp="1"/>
          </p:cNvSpPr>
          <p:nvPr>
            <p:ph type="title"/>
          </p:nvPr>
        </p:nvSpPr>
        <p:spPr/>
        <p:txBody>
          <a:bodyPr/>
          <a:lstStyle/>
          <a:p>
            <a:r>
              <a:rPr kumimoji="1" lang="en-US" altLang="zh-CN" dirty="0"/>
              <a:t>4.</a:t>
            </a:r>
            <a:r>
              <a:rPr kumimoji="1" lang="zh-CN" altLang="en-US" dirty="0"/>
              <a:t> </a:t>
            </a:r>
            <a:r>
              <a:rPr lang="en" altLang="zh-CN" b="1" dirty="0"/>
              <a:t>How do Models Learn Shortcuts?</a:t>
            </a:r>
            <a:endParaRPr kumimoji="1" lang="zh-CN" altLang="en-US" dirty="0"/>
          </a:p>
        </p:txBody>
      </p:sp>
      <p:sp>
        <p:nvSpPr>
          <p:cNvPr id="3" name="内容占位符 2">
            <a:extLst>
              <a:ext uri="{FF2B5EF4-FFF2-40B4-BE49-F238E27FC236}">
                <a16:creationId xmlns:a16="http://schemas.microsoft.com/office/drawing/2014/main" id="{5CBE03A1-1912-4D45-B8D9-DD5A5E75EBC6}"/>
              </a:ext>
            </a:extLst>
          </p:cNvPr>
          <p:cNvSpPr>
            <a:spLocks noGrp="1"/>
          </p:cNvSpPr>
          <p:nvPr>
            <p:ph idx="1"/>
          </p:nvPr>
        </p:nvSpPr>
        <p:spPr>
          <a:xfrm>
            <a:off x="61967" y="1494549"/>
            <a:ext cx="10515600" cy="4351338"/>
          </a:xfrm>
        </p:spPr>
        <p:txBody>
          <a:bodyPr>
            <a:normAutofit/>
          </a:bodyPr>
          <a:lstStyle/>
          <a:p>
            <a:r>
              <a:rPr kumimoji="1" lang="zh-CN" altLang="en-US" dirty="0"/>
              <a:t>实验结果：</a:t>
            </a:r>
          </a:p>
        </p:txBody>
      </p:sp>
      <p:pic>
        <p:nvPicPr>
          <p:cNvPr id="4" name="图片 3">
            <a:extLst>
              <a:ext uri="{FF2B5EF4-FFF2-40B4-BE49-F238E27FC236}">
                <a16:creationId xmlns:a16="http://schemas.microsoft.com/office/drawing/2014/main" id="{098EE5A3-3F9D-B041-B545-AD2F5946291C}"/>
              </a:ext>
            </a:extLst>
          </p:cNvPr>
          <p:cNvPicPr>
            <a:picLocks noChangeAspect="1"/>
          </p:cNvPicPr>
          <p:nvPr/>
        </p:nvPicPr>
        <p:blipFill>
          <a:blip r:embed="rId3"/>
          <a:stretch>
            <a:fillRect/>
          </a:stretch>
        </p:blipFill>
        <p:spPr>
          <a:xfrm>
            <a:off x="1614433" y="1825625"/>
            <a:ext cx="9436100" cy="4940300"/>
          </a:xfrm>
          <a:prstGeom prst="rect">
            <a:avLst/>
          </a:prstGeom>
        </p:spPr>
      </p:pic>
    </p:spTree>
    <p:extLst>
      <p:ext uri="{BB962C8B-B14F-4D97-AF65-F5344CB8AC3E}">
        <p14:creationId xmlns:p14="http://schemas.microsoft.com/office/powerpoint/2010/main" val="25044548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8E19A-B752-7543-BA7C-4957954E0852}"/>
              </a:ext>
            </a:extLst>
          </p:cNvPr>
          <p:cNvSpPr>
            <a:spLocks noGrp="1"/>
          </p:cNvSpPr>
          <p:nvPr>
            <p:ph type="title"/>
          </p:nvPr>
        </p:nvSpPr>
        <p:spPr>
          <a:xfrm>
            <a:off x="838200" y="2103437"/>
            <a:ext cx="10515600" cy="1325563"/>
          </a:xfrm>
        </p:spPr>
        <p:txBody>
          <a:bodyPr>
            <a:normAutofit fontScale="90000"/>
          </a:bodyPr>
          <a:lstStyle/>
          <a:p>
            <a:r>
              <a:rPr kumimoji="1" lang="en-US" altLang="zh-CN" dirty="0"/>
              <a:t>Climbing</a:t>
            </a:r>
            <a:r>
              <a:rPr kumimoji="1" lang="zh-CN" altLang="en-US" dirty="0"/>
              <a:t> </a:t>
            </a:r>
            <a:r>
              <a:rPr kumimoji="1" lang="en-US" altLang="zh-CN" dirty="0"/>
              <a:t>towards</a:t>
            </a:r>
            <a:r>
              <a:rPr kumimoji="1" lang="zh-CN" altLang="en-US" dirty="0"/>
              <a:t> </a:t>
            </a:r>
            <a:r>
              <a:rPr kumimoji="1" lang="en-US" altLang="zh-CN" dirty="0"/>
              <a:t>Robust VQA:</a:t>
            </a:r>
            <a:br>
              <a:rPr kumimoji="1" lang="en-US" altLang="zh-CN" dirty="0"/>
            </a:br>
            <a:r>
              <a:rPr kumimoji="1" lang="en-US" altLang="zh-CN" dirty="0"/>
              <a:t>Shortcut Learning in Visual Question Answering</a:t>
            </a:r>
            <a:endParaRPr kumimoji="1" lang="zh-CN" altLang="en-US" dirty="0"/>
          </a:p>
        </p:txBody>
      </p:sp>
    </p:spTree>
    <p:extLst>
      <p:ext uri="{BB962C8B-B14F-4D97-AF65-F5344CB8AC3E}">
        <p14:creationId xmlns:p14="http://schemas.microsoft.com/office/powerpoint/2010/main" val="38905847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E1B3B7-CD6D-9149-AA93-7CDEE28C3FFD}"/>
              </a:ext>
            </a:extLst>
          </p:cNvPr>
          <p:cNvSpPr>
            <a:spLocks noGrp="1"/>
          </p:cNvSpPr>
          <p:nvPr>
            <p:ph type="title"/>
          </p:nvPr>
        </p:nvSpPr>
        <p:spPr/>
        <p:txBody>
          <a:bodyPr/>
          <a:lstStyle/>
          <a:p>
            <a:r>
              <a:rPr kumimoji="1" lang="en-US" altLang="zh-CN" dirty="0"/>
              <a:t>1.</a:t>
            </a:r>
            <a:r>
              <a:rPr kumimoji="1" lang="zh-CN" altLang="en-US" dirty="0"/>
              <a:t> </a:t>
            </a:r>
            <a:r>
              <a:rPr kumimoji="1" lang="en-US" altLang="zh-CN" dirty="0"/>
              <a:t>Motivation</a:t>
            </a:r>
            <a:endParaRPr kumimoji="1" lang="zh-CN" altLang="en-US" dirty="0"/>
          </a:p>
        </p:txBody>
      </p:sp>
      <p:sp>
        <p:nvSpPr>
          <p:cNvPr id="3" name="内容占位符 2">
            <a:extLst>
              <a:ext uri="{FF2B5EF4-FFF2-40B4-BE49-F238E27FC236}">
                <a16:creationId xmlns:a16="http://schemas.microsoft.com/office/drawing/2014/main" id="{30AE0115-B514-804E-B684-C36609A156BC}"/>
              </a:ext>
            </a:extLst>
          </p:cNvPr>
          <p:cNvSpPr>
            <a:spLocks noGrp="1"/>
          </p:cNvSpPr>
          <p:nvPr>
            <p:ph idx="1"/>
          </p:nvPr>
        </p:nvSpPr>
        <p:spPr/>
        <p:txBody>
          <a:bodyPr>
            <a:normAutofit lnSpcReduction="10000"/>
          </a:bodyPr>
          <a:lstStyle/>
          <a:p>
            <a:r>
              <a:rPr kumimoji="1" lang="zh-CN" altLang="en-US" dirty="0"/>
              <a:t>现有的</a:t>
            </a:r>
            <a:r>
              <a:rPr kumimoji="1" lang="en-US" altLang="zh-CN" dirty="0"/>
              <a:t>VQA</a:t>
            </a:r>
            <a:r>
              <a:rPr kumimoji="1" lang="zh-CN" altLang="en-US" dirty="0"/>
              <a:t>工作只证明了短路径的存在于</a:t>
            </a:r>
            <a:r>
              <a:rPr kumimoji="1" lang="en-US" altLang="zh-CN" dirty="0"/>
              <a:t>VQA</a:t>
            </a:r>
            <a:r>
              <a:rPr kumimoji="1" lang="zh-CN" altLang="en-US" dirty="0"/>
              <a:t>任务中</a:t>
            </a:r>
            <a:endParaRPr kumimoji="1" lang="en-US" altLang="zh-CN" dirty="0"/>
          </a:p>
          <a:p>
            <a:r>
              <a:rPr kumimoji="1" lang="zh-CN" altLang="en-US" dirty="0"/>
              <a:t>并且根据现有的短路径的特点（语言偏见）发展了一系列的解决方案</a:t>
            </a:r>
            <a:endParaRPr kumimoji="1" lang="en-US" altLang="zh-CN" dirty="0"/>
          </a:p>
          <a:p>
            <a:r>
              <a:rPr kumimoji="1" lang="zh-CN" altLang="en-US" dirty="0"/>
              <a:t>但是现有工作缺少了对</a:t>
            </a:r>
            <a:r>
              <a:rPr kumimoji="1" lang="en-US" altLang="zh-CN" dirty="0"/>
              <a:t>VQA</a:t>
            </a:r>
            <a:r>
              <a:rPr kumimoji="1" lang="zh-CN" altLang="en-US" dirty="0"/>
              <a:t>中</a:t>
            </a:r>
            <a:r>
              <a:rPr kumimoji="1" lang="en-US" altLang="zh-CN" dirty="0"/>
              <a:t>shortcut</a:t>
            </a:r>
            <a:r>
              <a:rPr kumimoji="1" lang="zh-CN" altLang="en-US" dirty="0"/>
              <a:t>的细致总结，很少</a:t>
            </a:r>
            <a:r>
              <a:rPr kumimoji="1" lang="en-US" altLang="zh-CN" dirty="0"/>
              <a:t>quantitative</a:t>
            </a:r>
            <a:r>
              <a:rPr kumimoji="1" lang="zh-CN" altLang="en-US" dirty="0"/>
              <a:t> </a:t>
            </a:r>
            <a:r>
              <a:rPr kumimoji="1" lang="en-US" altLang="zh-CN" dirty="0"/>
              <a:t>analysis</a:t>
            </a:r>
            <a:r>
              <a:rPr kumimoji="1" lang="zh-CN" altLang="en-US" dirty="0"/>
              <a:t>的讨论</a:t>
            </a:r>
            <a:r>
              <a:rPr kumimoji="1" lang="en-US" altLang="zh-CN" dirty="0"/>
              <a:t>shortcut</a:t>
            </a:r>
            <a:r>
              <a:rPr kumimoji="1" lang="zh-CN" altLang="en-US" dirty="0"/>
              <a:t> </a:t>
            </a:r>
            <a:r>
              <a:rPr kumimoji="1" lang="en-US" altLang="zh-CN" dirty="0"/>
              <a:t>question</a:t>
            </a:r>
            <a:r>
              <a:rPr kumimoji="1" lang="zh-CN" altLang="en-US" dirty="0"/>
              <a:t>是如何影响模型的性能的，因此我们提出了</a:t>
            </a:r>
            <a:r>
              <a:rPr kumimoji="1" lang="en-US" altLang="zh-CN" dirty="0"/>
              <a:t>5</a:t>
            </a:r>
            <a:r>
              <a:rPr kumimoji="1" lang="zh-CN" altLang="en-US" dirty="0"/>
              <a:t>个问题并解决。</a:t>
            </a:r>
            <a:endParaRPr kumimoji="1" lang="en-US" altLang="zh-CN" dirty="0"/>
          </a:p>
          <a:p>
            <a:pPr lvl="1"/>
            <a:r>
              <a:rPr kumimoji="1" lang="en-US" altLang="zh-CN" dirty="0"/>
              <a:t>1.</a:t>
            </a:r>
            <a:r>
              <a:rPr kumimoji="1" lang="zh-CN" altLang="en-US" dirty="0"/>
              <a:t>语言偏见是由哪些短路径构成的？</a:t>
            </a:r>
            <a:endParaRPr kumimoji="1" lang="en-US" altLang="zh-CN" dirty="0"/>
          </a:p>
          <a:p>
            <a:pPr lvl="1"/>
            <a:r>
              <a:rPr kumimoji="1" lang="en-US" altLang="zh-CN" dirty="0"/>
              <a:t>2.</a:t>
            </a:r>
            <a:r>
              <a:rPr kumimoji="1" lang="zh-CN" altLang="en-US" dirty="0"/>
              <a:t>语言偏见</a:t>
            </a:r>
            <a:r>
              <a:rPr kumimoji="1" lang="en-US" altLang="zh-CN" dirty="0"/>
              <a:t>(</a:t>
            </a:r>
            <a:r>
              <a:rPr kumimoji="1" lang="en" altLang="zh-CN" dirty="0"/>
              <a:t>Q</a:t>
            </a:r>
            <a:r>
              <a:rPr kumimoji="1" lang="zh-CN" altLang="en-US" dirty="0"/>
              <a:t>到</a:t>
            </a:r>
            <a:r>
              <a:rPr kumimoji="1" lang="en" altLang="zh-CN" dirty="0"/>
              <a:t>A</a:t>
            </a:r>
            <a:r>
              <a:rPr kumimoji="1" lang="en-US" altLang="zh-CN" dirty="0"/>
              <a:t>)</a:t>
            </a:r>
            <a:r>
              <a:rPr kumimoji="1" lang="zh-CN" altLang="en-US" dirty="0"/>
              <a:t>是唯一的短路径吗？</a:t>
            </a:r>
            <a:endParaRPr kumimoji="1" lang="en-US" altLang="zh-CN" dirty="0"/>
          </a:p>
          <a:p>
            <a:pPr lvl="1"/>
            <a:r>
              <a:rPr kumimoji="1" lang="en-US" altLang="zh-CN" dirty="0"/>
              <a:t>3.</a:t>
            </a:r>
            <a:r>
              <a:rPr kumimoji="1" lang="en" altLang="zh-CN" dirty="0"/>
              <a:t> How the Shortcut Samples Affect Model Performance?</a:t>
            </a:r>
          </a:p>
          <a:p>
            <a:pPr lvl="1"/>
            <a:r>
              <a:rPr kumimoji="1" lang="en-US" altLang="zh-CN" dirty="0"/>
              <a:t>4.</a:t>
            </a:r>
            <a:r>
              <a:rPr kumimoji="1" lang="zh-CN" altLang="en-US" dirty="0"/>
              <a:t> </a:t>
            </a:r>
            <a:r>
              <a:rPr kumimoji="1" lang="en" altLang="zh-CN" dirty="0"/>
              <a:t>Whether Memorizing</a:t>
            </a:r>
            <a:r>
              <a:rPr kumimoji="1" lang="zh-CN" altLang="en-US" dirty="0"/>
              <a:t> </a:t>
            </a:r>
            <a:r>
              <a:rPr kumimoji="1" lang="en-US" altLang="zh-CN" dirty="0"/>
              <a:t>the Shortcuts </a:t>
            </a:r>
            <a:r>
              <a:rPr kumimoji="1" lang="en" altLang="zh-CN" dirty="0"/>
              <a:t>is Easier to Learn than Reasoning?</a:t>
            </a:r>
          </a:p>
          <a:p>
            <a:pPr lvl="1"/>
            <a:r>
              <a:rPr kumimoji="1" lang="en-US" altLang="zh-CN" dirty="0"/>
              <a:t>5.</a:t>
            </a:r>
            <a:r>
              <a:rPr kumimoji="1" lang="zh-CN" altLang="en-US" dirty="0"/>
              <a:t> </a:t>
            </a:r>
            <a:r>
              <a:rPr kumimoji="1" lang="en" altLang="zh-CN" dirty="0"/>
              <a:t>How do Models Learn Shortcuts?</a:t>
            </a:r>
            <a:endParaRPr kumimoji="1" lang="zh-CN" altLang="en-US" dirty="0"/>
          </a:p>
        </p:txBody>
      </p:sp>
    </p:spTree>
    <p:extLst>
      <p:ext uri="{BB962C8B-B14F-4D97-AF65-F5344CB8AC3E}">
        <p14:creationId xmlns:p14="http://schemas.microsoft.com/office/powerpoint/2010/main" val="3809441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3BB35B-024A-7B42-828A-4E2FD6EA1C5F}"/>
              </a:ext>
            </a:extLst>
          </p:cNvPr>
          <p:cNvSpPr>
            <a:spLocks noGrp="1"/>
          </p:cNvSpPr>
          <p:nvPr>
            <p:ph type="title"/>
          </p:nvPr>
        </p:nvSpPr>
        <p:spPr/>
        <p:txBody>
          <a:bodyPr/>
          <a:lstStyle/>
          <a:p>
            <a:r>
              <a:rPr kumimoji="1" lang="en-US" altLang="zh-CN" dirty="0"/>
              <a:t>Q1.</a:t>
            </a:r>
            <a:r>
              <a:rPr kumimoji="1" lang="zh-CN" altLang="en-US" dirty="0"/>
              <a:t> 语言偏见是由哪些短路径构成的？ </a:t>
            </a:r>
          </a:p>
        </p:txBody>
      </p:sp>
      <p:sp>
        <p:nvSpPr>
          <p:cNvPr id="3" name="内容占位符 2">
            <a:extLst>
              <a:ext uri="{FF2B5EF4-FFF2-40B4-BE49-F238E27FC236}">
                <a16:creationId xmlns:a16="http://schemas.microsoft.com/office/drawing/2014/main" id="{138BCEBA-1CC0-9F4B-9551-292C949E6F00}"/>
              </a:ext>
            </a:extLst>
          </p:cNvPr>
          <p:cNvSpPr>
            <a:spLocks noGrp="1"/>
          </p:cNvSpPr>
          <p:nvPr>
            <p:ph idx="1"/>
          </p:nvPr>
        </p:nvSpPr>
        <p:spPr/>
        <p:txBody>
          <a:bodyPr>
            <a:normAutofit/>
          </a:bodyPr>
          <a:lstStyle/>
          <a:p>
            <a:r>
              <a:rPr kumimoji="1" lang="zh-CN" altLang="en-US" sz="2400" dirty="0"/>
              <a:t>现有工作：</a:t>
            </a:r>
            <a:endParaRPr kumimoji="1" lang="en-US" altLang="zh-CN" sz="2400" dirty="0"/>
          </a:p>
          <a:p>
            <a:pPr lvl="1"/>
            <a:r>
              <a:rPr kumimoji="1" lang="zh-CN" altLang="en-US" sz="2000" dirty="0"/>
              <a:t> 现在</a:t>
            </a:r>
            <a:r>
              <a:rPr kumimoji="1" lang="en-US" altLang="zh-CN" sz="2000" dirty="0"/>
              <a:t>VQA</a:t>
            </a:r>
            <a:r>
              <a:rPr kumimoji="1" lang="zh-CN" altLang="en-US" sz="2000" dirty="0"/>
              <a:t>中关于短路径的研究主要聚焦在语言偏见问题上。而在这个问题上的</a:t>
            </a:r>
            <a:r>
              <a:rPr kumimoji="1" lang="en-US" altLang="zh-CN" sz="2000" dirty="0"/>
              <a:t>benchmark</a:t>
            </a:r>
            <a:r>
              <a:rPr kumimoji="1" lang="zh-CN" altLang="en-US" sz="2000" dirty="0"/>
              <a:t>则是基于了一个“</a:t>
            </a:r>
            <a:r>
              <a:rPr kumimoji="1" lang="zh-CN" altLang="en-US" sz="2000" b="1" i="1" dirty="0"/>
              <a:t>语言偏见仅存在</a:t>
            </a:r>
            <a:r>
              <a:rPr kumimoji="1" lang="en-US" altLang="zh-CN" sz="2000" b="1" i="1" dirty="0"/>
              <a:t>question</a:t>
            </a:r>
            <a:r>
              <a:rPr kumimoji="1" lang="zh-CN" altLang="en-US" sz="2000" b="1" i="1" dirty="0"/>
              <a:t> </a:t>
            </a:r>
            <a:r>
              <a:rPr kumimoji="1" lang="en-US" altLang="zh-CN" sz="2000" b="1" i="1" dirty="0"/>
              <a:t>category</a:t>
            </a:r>
            <a:r>
              <a:rPr kumimoji="1" lang="zh-CN" altLang="en-US" sz="2000" b="1" i="1" dirty="0"/>
              <a:t>到</a:t>
            </a:r>
            <a:r>
              <a:rPr kumimoji="1" lang="en-US" altLang="zh-CN" sz="2000" b="1" i="1" dirty="0"/>
              <a:t>A</a:t>
            </a:r>
            <a:r>
              <a:rPr kumimoji="1" lang="zh-CN" altLang="en-US" sz="2000" b="1" i="1" dirty="0"/>
              <a:t>之间的短路径</a:t>
            </a:r>
            <a:r>
              <a:rPr kumimoji="1" lang="zh-CN" altLang="en-US" sz="2000" dirty="0"/>
              <a:t>”的假设。具体来说，现有的</a:t>
            </a:r>
            <a:r>
              <a:rPr kumimoji="1" lang="en-US" altLang="zh-CN" sz="2000" dirty="0"/>
              <a:t>benchmark</a:t>
            </a:r>
            <a:r>
              <a:rPr kumimoji="1" lang="zh-CN" altLang="en-US" sz="2000" dirty="0"/>
              <a:t>是仅考虑了</a:t>
            </a:r>
            <a:r>
              <a:rPr kumimoji="1" lang="zh-CN" altLang="en-US" sz="2000" u="sng" dirty="0"/>
              <a:t>令训练集和测试集在同一个</a:t>
            </a:r>
            <a:r>
              <a:rPr kumimoji="1" lang="en-US" altLang="zh-CN" sz="2000" u="sng" dirty="0"/>
              <a:t>question</a:t>
            </a:r>
            <a:r>
              <a:rPr kumimoji="1" lang="zh-CN" altLang="en-US" sz="2000" u="sng" dirty="0"/>
              <a:t> </a:t>
            </a:r>
            <a:r>
              <a:rPr kumimoji="1" lang="en-US" altLang="zh-CN" sz="2000" u="sng" dirty="0"/>
              <a:t>category</a:t>
            </a:r>
            <a:r>
              <a:rPr kumimoji="1" lang="zh-CN" altLang="en-US" sz="2000" u="sng" dirty="0"/>
              <a:t>下有不同的答案分布的</a:t>
            </a:r>
            <a:r>
              <a:rPr kumimoji="1" lang="en-US" altLang="zh-CN" sz="2000" u="sng" dirty="0"/>
              <a:t>OOD</a:t>
            </a:r>
            <a:r>
              <a:rPr kumimoji="1" lang="zh-CN" altLang="en-US" sz="2000" u="sng" dirty="0"/>
              <a:t>测试集。</a:t>
            </a:r>
            <a:r>
              <a:rPr kumimoji="1" lang="zh-CN" altLang="en-US" sz="2000" dirty="0"/>
              <a:t> </a:t>
            </a:r>
            <a:endParaRPr kumimoji="1" lang="en-US" altLang="zh-CN" sz="2000" dirty="0"/>
          </a:p>
          <a:p>
            <a:pPr lvl="1"/>
            <a:r>
              <a:rPr kumimoji="1" lang="zh-CN" altLang="en-US" sz="2000" dirty="0"/>
              <a:t>现有模型在该</a:t>
            </a:r>
            <a:r>
              <a:rPr kumimoji="1" lang="en-US" altLang="zh-CN" sz="2000" dirty="0"/>
              <a:t>OOD</a:t>
            </a:r>
            <a:r>
              <a:rPr kumimoji="1" lang="zh-CN" altLang="en-US" sz="2000" dirty="0"/>
              <a:t>数据集上的</a:t>
            </a:r>
            <a:r>
              <a:rPr kumimoji="1" lang="en-US" altLang="zh-CN" sz="2000" dirty="0"/>
              <a:t>performance</a:t>
            </a:r>
            <a:r>
              <a:rPr kumimoji="1" lang="zh-CN" altLang="en-US" sz="2000" dirty="0"/>
              <a:t> </a:t>
            </a:r>
            <a:r>
              <a:rPr kumimoji="1" lang="en-US" altLang="zh-CN" sz="2000" dirty="0"/>
              <a:t>drop</a:t>
            </a:r>
            <a:r>
              <a:rPr kumimoji="1" lang="zh-CN" altLang="en-US" sz="2000" dirty="0"/>
              <a:t>可证明</a:t>
            </a:r>
            <a:r>
              <a:rPr kumimoji="1" lang="en-US" altLang="zh-CN" sz="2000" dirty="0"/>
              <a:t>VQA</a:t>
            </a:r>
            <a:r>
              <a:rPr kumimoji="1" lang="zh-CN" altLang="en-US" sz="2000" dirty="0"/>
              <a:t>存在</a:t>
            </a:r>
            <a:r>
              <a:rPr kumimoji="1" lang="en-US" altLang="zh-CN" sz="2000" dirty="0"/>
              <a:t>Qcategory2A</a:t>
            </a:r>
            <a:r>
              <a:rPr kumimoji="1" lang="zh-CN" altLang="en-US" sz="2000" dirty="0"/>
              <a:t>的短路径，以及该路径是当前语言偏见现象的原因之一。</a:t>
            </a:r>
            <a:endParaRPr kumimoji="1" lang="en-US" altLang="zh-CN" sz="2000" dirty="0"/>
          </a:p>
          <a:p>
            <a:pPr lvl="1"/>
            <a:r>
              <a:rPr kumimoji="1" lang="zh-CN" altLang="en-US" sz="2000" dirty="0"/>
              <a:t>如图所示，仅针对这一种</a:t>
            </a:r>
            <a:r>
              <a:rPr kumimoji="1" lang="en-US" altLang="zh-CN" sz="2000" dirty="0"/>
              <a:t>OOD</a:t>
            </a:r>
            <a:r>
              <a:rPr kumimoji="1" lang="zh-CN" altLang="en-US" sz="2000" dirty="0"/>
              <a:t>数据集的解决方案并不能保证模型学到的是</a:t>
            </a:r>
            <a:r>
              <a:rPr kumimoji="1" lang="en-US" altLang="zh-CN" sz="2000" dirty="0"/>
              <a:t>intended</a:t>
            </a:r>
            <a:r>
              <a:rPr kumimoji="1" lang="zh-CN" altLang="en-US" sz="2000" dirty="0"/>
              <a:t> </a:t>
            </a:r>
            <a:r>
              <a:rPr kumimoji="1" lang="en-US" altLang="zh-CN" sz="2000" dirty="0"/>
              <a:t>solution</a:t>
            </a:r>
            <a:r>
              <a:rPr kumimoji="1" lang="zh-CN" altLang="en-US" sz="2000" dirty="0"/>
              <a:t>（即解决了语言偏见）。</a:t>
            </a:r>
            <a:endParaRPr kumimoji="1" lang="en-US" altLang="zh-CN" sz="2000" dirty="0"/>
          </a:p>
          <a:p>
            <a:pPr lvl="1"/>
            <a:r>
              <a:rPr kumimoji="1" lang="zh-CN" altLang="en-US" sz="2000" dirty="0"/>
              <a:t>因此我们通过构造其他</a:t>
            </a:r>
            <a:r>
              <a:rPr kumimoji="1" lang="en-US" altLang="zh-CN" sz="2000" dirty="0"/>
              <a:t>OOD</a:t>
            </a:r>
            <a:r>
              <a:rPr kumimoji="1" lang="zh-CN" altLang="en-US" sz="2000" dirty="0"/>
              <a:t>数据集来探究语言偏见的是否存在其他短路径。当</a:t>
            </a:r>
            <a:r>
              <a:rPr kumimoji="1" lang="en-US" altLang="zh-CN" sz="2000" dirty="0"/>
              <a:t>VQA</a:t>
            </a:r>
            <a:r>
              <a:rPr kumimoji="1" lang="zh-CN" altLang="en-US" sz="2000" dirty="0"/>
              <a:t>模型在语言偏见的多个短路径对应的</a:t>
            </a:r>
            <a:r>
              <a:rPr kumimoji="1" lang="en-US" altLang="zh-CN" sz="2000" dirty="0"/>
              <a:t>OOD</a:t>
            </a:r>
            <a:r>
              <a:rPr kumimoji="1" lang="zh-CN" altLang="en-US" sz="2000" dirty="0"/>
              <a:t>数据集均有所提升，这样的模型才可以更高说服力的被认为克服了语言偏见。</a:t>
            </a:r>
            <a:endParaRPr kumimoji="1" lang="en-US" altLang="zh-CN" sz="2000" dirty="0"/>
          </a:p>
        </p:txBody>
      </p:sp>
    </p:spTree>
    <p:extLst>
      <p:ext uri="{BB962C8B-B14F-4D97-AF65-F5344CB8AC3E}">
        <p14:creationId xmlns:p14="http://schemas.microsoft.com/office/powerpoint/2010/main" val="1636460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3BB35B-024A-7B42-828A-4E2FD6EA1C5F}"/>
              </a:ext>
            </a:extLst>
          </p:cNvPr>
          <p:cNvSpPr>
            <a:spLocks noGrp="1"/>
          </p:cNvSpPr>
          <p:nvPr>
            <p:ph type="title"/>
          </p:nvPr>
        </p:nvSpPr>
        <p:spPr/>
        <p:txBody>
          <a:bodyPr/>
          <a:lstStyle/>
          <a:p>
            <a:r>
              <a:rPr kumimoji="1" lang="en-US" altLang="zh-CN" dirty="0"/>
              <a:t>Q1.</a:t>
            </a:r>
            <a:r>
              <a:rPr kumimoji="1" lang="zh-CN" altLang="en-US" dirty="0"/>
              <a:t> 语言偏见是由哪些短路径构成的？ </a:t>
            </a:r>
          </a:p>
        </p:txBody>
      </p:sp>
      <p:sp>
        <p:nvSpPr>
          <p:cNvPr id="3" name="内容占位符 2">
            <a:extLst>
              <a:ext uri="{FF2B5EF4-FFF2-40B4-BE49-F238E27FC236}">
                <a16:creationId xmlns:a16="http://schemas.microsoft.com/office/drawing/2014/main" id="{138BCEBA-1CC0-9F4B-9551-292C949E6F00}"/>
              </a:ext>
            </a:extLst>
          </p:cNvPr>
          <p:cNvSpPr>
            <a:spLocks noGrp="1"/>
          </p:cNvSpPr>
          <p:nvPr>
            <p:ph idx="1"/>
          </p:nvPr>
        </p:nvSpPr>
        <p:spPr/>
        <p:txBody>
          <a:bodyPr>
            <a:normAutofit/>
          </a:bodyPr>
          <a:lstStyle/>
          <a:p>
            <a:r>
              <a:rPr kumimoji="1" lang="zh-CN" altLang="en-US" sz="2400" dirty="0"/>
              <a:t>模型：</a:t>
            </a:r>
            <a:endParaRPr kumimoji="1" lang="en-US" altLang="zh-CN" sz="2400" dirty="0"/>
          </a:p>
          <a:p>
            <a:pPr lvl="1"/>
            <a:r>
              <a:rPr kumimoji="1" lang="en-US" altLang="zh-CN" sz="2000" dirty="0"/>
              <a:t>1.</a:t>
            </a:r>
            <a:r>
              <a:rPr kumimoji="1" lang="zh-CN" altLang="en-US" sz="2000" dirty="0"/>
              <a:t>传统的</a:t>
            </a:r>
            <a:r>
              <a:rPr kumimoji="1" lang="en-US" altLang="zh-CN" sz="2000" dirty="0" err="1"/>
              <a:t>UpDn</a:t>
            </a:r>
            <a:r>
              <a:rPr kumimoji="1" lang="zh-CN" altLang="en-US" sz="2000" dirty="0"/>
              <a:t>模型</a:t>
            </a:r>
            <a:endParaRPr kumimoji="1" lang="en-US" altLang="zh-CN" sz="2000" dirty="0"/>
          </a:p>
          <a:p>
            <a:pPr lvl="1"/>
            <a:r>
              <a:rPr kumimoji="1" lang="en-US" altLang="zh-CN" sz="2000" dirty="0"/>
              <a:t>2.transformer-based</a:t>
            </a:r>
            <a:r>
              <a:rPr kumimoji="1" lang="zh-CN" altLang="en-US" sz="2000" dirty="0"/>
              <a:t>预训练模型</a:t>
            </a:r>
            <a:r>
              <a:rPr kumimoji="1" lang="en-US" altLang="zh-CN" sz="2000" dirty="0"/>
              <a:t>LXMERT</a:t>
            </a:r>
          </a:p>
          <a:p>
            <a:pPr lvl="1"/>
            <a:r>
              <a:rPr kumimoji="1" lang="en-US" altLang="zh-CN" sz="2000" dirty="0"/>
              <a:t>3.ensemble-based</a:t>
            </a:r>
            <a:r>
              <a:rPr kumimoji="1" lang="zh-CN" altLang="en-US" sz="2000" dirty="0"/>
              <a:t> </a:t>
            </a:r>
            <a:r>
              <a:rPr kumimoji="1" lang="en-US" altLang="zh-CN" sz="2000" dirty="0"/>
              <a:t>method</a:t>
            </a:r>
            <a:r>
              <a:rPr kumimoji="1" lang="zh-CN" altLang="en-US" sz="2000" dirty="0"/>
              <a:t> </a:t>
            </a:r>
            <a:r>
              <a:rPr kumimoji="1" lang="en-US" altLang="zh-CN" sz="2000" dirty="0"/>
              <a:t>LMH</a:t>
            </a:r>
          </a:p>
          <a:p>
            <a:pPr lvl="1"/>
            <a:r>
              <a:rPr kumimoji="1" lang="en-US" altLang="zh-CN" sz="2000" dirty="0"/>
              <a:t>4.data-balancing</a:t>
            </a:r>
            <a:r>
              <a:rPr kumimoji="1" lang="zh-CN" altLang="en-US" sz="2000" dirty="0"/>
              <a:t> </a:t>
            </a:r>
            <a:r>
              <a:rPr kumimoji="1" lang="en-US" altLang="zh-CN" sz="2000" dirty="0"/>
              <a:t>method</a:t>
            </a:r>
            <a:r>
              <a:rPr kumimoji="1" lang="zh-CN" altLang="en-US" sz="2000" dirty="0"/>
              <a:t> </a:t>
            </a:r>
            <a:r>
              <a:rPr kumimoji="1" lang="en-US" altLang="zh-CN" sz="2000" dirty="0"/>
              <a:t>SSL</a:t>
            </a:r>
            <a:r>
              <a:rPr kumimoji="1" lang="zh-CN" altLang="en-US" sz="2000" dirty="0"/>
              <a:t> </a:t>
            </a:r>
            <a:endParaRPr kumimoji="1" lang="en-US" altLang="zh-CN" sz="2000" dirty="0"/>
          </a:p>
          <a:p>
            <a:r>
              <a:rPr kumimoji="1" lang="zh-CN" altLang="en-US" sz="2400" dirty="0"/>
              <a:t>预期实验效果和结论：</a:t>
            </a:r>
            <a:endParaRPr kumimoji="1" lang="en-US" altLang="zh-CN" sz="2400" dirty="0"/>
          </a:p>
          <a:p>
            <a:pPr lvl="1"/>
            <a:r>
              <a:rPr kumimoji="1" lang="zh-CN" altLang="en-US" sz="2000" dirty="0"/>
              <a:t>其中</a:t>
            </a:r>
            <a:r>
              <a:rPr kumimoji="1" lang="en-US" altLang="zh-CN" sz="2000" dirty="0"/>
              <a:t>12</a:t>
            </a:r>
            <a:r>
              <a:rPr kumimoji="1" lang="zh-CN" altLang="en-US" sz="2000" dirty="0"/>
              <a:t>两个模型在两个数据集上的结果相较于</a:t>
            </a:r>
            <a:r>
              <a:rPr kumimoji="1" lang="en-US" altLang="zh-CN" sz="2000" dirty="0"/>
              <a:t>IID</a:t>
            </a:r>
            <a:r>
              <a:rPr kumimoji="1" lang="zh-CN" altLang="en-US" sz="2000" dirty="0"/>
              <a:t>的结果均有大幅度下降。说明确实语言偏见还包含这两种短路径。</a:t>
            </a:r>
            <a:endParaRPr kumimoji="1" lang="en-US" altLang="zh-CN" sz="2000" dirty="0"/>
          </a:p>
          <a:p>
            <a:pPr lvl="1"/>
            <a:r>
              <a:rPr kumimoji="1" lang="zh-CN" altLang="en-US" sz="2000" dirty="0"/>
              <a:t>观察</a:t>
            </a:r>
            <a:r>
              <a:rPr kumimoji="1" lang="en-US" altLang="zh-CN" sz="2000" dirty="0"/>
              <a:t>3</a:t>
            </a:r>
            <a:r>
              <a:rPr kumimoji="1" lang="zh-CN" altLang="en-US" sz="2000" dirty="0"/>
              <a:t>，</a:t>
            </a:r>
            <a:r>
              <a:rPr kumimoji="1" lang="en-US" altLang="zh-CN" sz="2000" dirty="0"/>
              <a:t>4</a:t>
            </a:r>
            <a:r>
              <a:rPr kumimoji="1" lang="zh-CN" altLang="en-US" sz="2000" dirty="0"/>
              <a:t>的结果，针对性的分析现有经典模型在新的</a:t>
            </a:r>
            <a:r>
              <a:rPr kumimoji="1" lang="en-US" altLang="zh-CN" sz="2000" dirty="0"/>
              <a:t>OOD</a:t>
            </a:r>
            <a:r>
              <a:rPr kumimoji="1" lang="zh-CN" altLang="en-US" sz="2000" dirty="0"/>
              <a:t>数据上的性能变化。</a:t>
            </a:r>
            <a:endParaRPr kumimoji="1" lang="en-US" altLang="zh-CN" sz="2000" dirty="0"/>
          </a:p>
          <a:p>
            <a:pPr lvl="1"/>
            <a:r>
              <a:rPr kumimoji="1" lang="zh-CN" altLang="en-US" sz="2000" dirty="0"/>
              <a:t>包含已有的</a:t>
            </a:r>
            <a:r>
              <a:rPr kumimoji="1" lang="en-US" altLang="zh-CN" sz="2000" dirty="0"/>
              <a:t>OOD</a:t>
            </a:r>
            <a:r>
              <a:rPr kumimoji="1" lang="zh-CN" altLang="en-US" sz="2000" dirty="0"/>
              <a:t>数据集</a:t>
            </a:r>
            <a:r>
              <a:rPr kumimoji="1" lang="en-US" altLang="zh-CN" sz="2000" dirty="0"/>
              <a:t>VQA-CP</a:t>
            </a:r>
            <a:r>
              <a:rPr kumimoji="1" lang="zh-CN" altLang="en-US" sz="2000" dirty="0"/>
              <a:t> </a:t>
            </a:r>
            <a:r>
              <a:rPr kumimoji="1" lang="en-US" altLang="zh-CN" sz="2000" dirty="0"/>
              <a:t>v2</a:t>
            </a:r>
            <a:r>
              <a:rPr kumimoji="1" lang="zh-CN" altLang="en-US" sz="2000" dirty="0"/>
              <a:t>上的性能，看下三个模型在三个</a:t>
            </a:r>
            <a:r>
              <a:rPr kumimoji="1" lang="en-US" altLang="zh-CN" sz="2000" dirty="0"/>
              <a:t>OOD</a:t>
            </a:r>
            <a:r>
              <a:rPr kumimoji="1" lang="zh-CN" altLang="en-US" sz="2000" dirty="0"/>
              <a:t>上的表现均值，用该均值可以更能体现出各个模型真正的克服语言偏见的能力。</a:t>
            </a:r>
            <a:endParaRPr kumimoji="1" lang="en-US" altLang="zh-CN" sz="2000" dirty="0"/>
          </a:p>
        </p:txBody>
      </p:sp>
    </p:spTree>
    <p:extLst>
      <p:ext uri="{BB962C8B-B14F-4D97-AF65-F5344CB8AC3E}">
        <p14:creationId xmlns:p14="http://schemas.microsoft.com/office/powerpoint/2010/main" val="8286177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3BB35B-024A-7B42-828A-4E2FD6EA1C5F}"/>
              </a:ext>
            </a:extLst>
          </p:cNvPr>
          <p:cNvSpPr>
            <a:spLocks noGrp="1"/>
          </p:cNvSpPr>
          <p:nvPr>
            <p:ph type="title"/>
          </p:nvPr>
        </p:nvSpPr>
        <p:spPr/>
        <p:txBody>
          <a:bodyPr/>
          <a:lstStyle/>
          <a:p>
            <a:r>
              <a:rPr kumimoji="1" lang="en-US" altLang="zh-CN" dirty="0"/>
              <a:t>Q1.</a:t>
            </a:r>
            <a:r>
              <a:rPr kumimoji="1" lang="zh-CN" altLang="en-US" dirty="0"/>
              <a:t> 语言偏见是由哪些短路径构成的？ </a:t>
            </a:r>
          </a:p>
        </p:txBody>
      </p:sp>
      <p:sp>
        <p:nvSpPr>
          <p:cNvPr id="3" name="内容占位符 2">
            <a:extLst>
              <a:ext uri="{FF2B5EF4-FFF2-40B4-BE49-F238E27FC236}">
                <a16:creationId xmlns:a16="http://schemas.microsoft.com/office/drawing/2014/main" id="{138BCEBA-1CC0-9F4B-9551-292C949E6F00}"/>
              </a:ext>
            </a:extLst>
          </p:cNvPr>
          <p:cNvSpPr>
            <a:spLocks noGrp="1"/>
          </p:cNvSpPr>
          <p:nvPr>
            <p:ph idx="1"/>
          </p:nvPr>
        </p:nvSpPr>
        <p:spPr>
          <a:xfrm>
            <a:off x="838200" y="1825625"/>
            <a:ext cx="4853152" cy="4351338"/>
          </a:xfrm>
        </p:spPr>
        <p:txBody>
          <a:bodyPr>
            <a:normAutofit/>
          </a:bodyPr>
          <a:lstStyle/>
          <a:p>
            <a:r>
              <a:rPr kumimoji="1" lang="en-US" altLang="zh-CN" sz="2400" dirty="0"/>
              <a:t>Motivation</a:t>
            </a:r>
            <a:r>
              <a:rPr kumimoji="1" lang="zh-CN" altLang="en-US" sz="2400" dirty="0"/>
              <a:t>：</a:t>
            </a:r>
            <a:endParaRPr kumimoji="1" lang="en-US" altLang="zh-CN" sz="2400" dirty="0"/>
          </a:p>
          <a:p>
            <a:pPr lvl="1"/>
            <a:r>
              <a:rPr kumimoji="1" lang="zh-CN" altLang="en-US" sz="2000" dirty="0"/>
              <a:t>如图所示，仅针对这一种</a:t>
            </a:r>
            <a:r>
              <a:rPr kumimoji="1" lang="en-US" altLang="zh-CN" sz="2000" dirty="0"/>
              <a:t>OOD</a:t>
            </a:r>
            <a:r>
              <a:rPr kumimoji="1" lang="zh-CN" altLang="en-US" sz="2000" dirty="0"/>
              <a:t>数据集的解决方案并不能保证模型学到的是</a:t>
            </a:r>
            <a:r>
              <a:rPr kumimoji="1" lang="en-US" altLang="zh-CN" sz="2000" dirty="0"/>
              <a:t>intended</a:t>
            </a:r>
            <a:r>
              <a:rPr kumimoji="1" lang="zh-CN" altLang="en-US" sz="2000" dirty="0"/>
              <a:t> </a:t>
            </a:r>
            <a:r>
              <a:rPr kumimoji="1" lang="en-US" altLang="zh-CN" sz="2000" dirty="0"/>
              <a:t>solution</a:t>
            </a:r>
            <a:r>
              <a:rPr kumimoji="1" lang="zh-CN" altLang="en-US" sz="2000" dirty="0"/>
              <a:t>（在此处指解决了语言偏见）。</a:t>
            </a:r>
            <a:endParaRPr kumimoji="1" lang="en-US" altLang="zh-CN" sz="2000" dirty="0"/>
          </a:p>
          <a:p>
            <a:pPr lvl="1"/>
            <a:r>
              <a:rPr kumimoji="1" lang="zh-CN" altLang="en-US" sz="2000" dirty="0"/>
              <a:t>因此我们通过构造其他和问题相关的</a:t>
            </a:r>
            <a:r>
              <a:rPr kumimoji="1" lang="en-US" altLang="zh-CN" sz="2000" dirty="0"/>
              <a:t>OOD</a:t>
            </a:r>
            <a:r>
              <a:rPr kumimoji="1" lang="zh-CN" altLang="en-US" sz="2000" dirty="0"/>
              <a:t>数据集来探究语言偏见的是否存在其他短路径。当</a:t>
            </a:r>
            <a:r>
              <a:rPr kumimoji="1" lang="en-US" altLang="zh-CN" sz="2000" dirty="0"/>
              <a:t>VQA</a:t>
            </a:r>
            <a:r>
              <a:rPr kumimoji="1" lang="zh-CN" altLang="en-US" sz="2000" dirty="0"/>
              <a:t>模型在语言偏见的多个短路径对应的</a:t>
            </a:r>
            <a:r>
              <a:rPr kumimoji="1" lang="en-US" altLang="zh-CN" sz="2000" dirty="0"/>
              <a:t>OOD</a:t>
            </a:r>
            <a:r>
              <a:rPr kumimoji="1" lang="zh-CN" altLang="en-US" sz="2000" dirty="0"/>
              <a:t>数据集均有所提升，这样的模型才可以更高说服力的被认为克服了语言偏见。</a:t>
            </a:r>
            <a:endParaRPr kumimoji="1" lang="en-US" altLang="zh-CN" sz="2000" dirty="0"/>
          </a:p>
        </p:txBody>
      </p:sp>
      <p:sp>
        <p:nvSpPr>
          <p:cNvPr id="4" name="椭圆 3">
            <a:extLst>
              <a:ext uri="{FF2B5EF4-FFF2-40B4-BE49-F238E27FC236}">
                <a16:creationId xmlns:a16="http://schemas.microsoft.com/office/drawing/2014/main" id="{B868B510-6354-ED46-8938-100FA884743E}"/>
              </a:ext>
            </a:extLst>
          </p:cNvPr>
          <p:cNvSpPr/>
          <p:nvPr/>
        </p:nvSpPr>
        <p:spPr>
          <a:xfrm>
            <a:off x="6096000" y="2049517"/>
            <a:ext cx="3452648" cy="3342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o.o.d.</a:t>
            </a:r>
            <a:endParaRPr kumimoji="1" lang="en-US" altLang="zh-CN" dirty="0"/>
          </a:p>
          <a:p>
            <a:pPr algn="ctr"/>
            <a:endParaRPr kumimoji="1" lang="en-US" altLang="zh-CN" dirty="0"/>
          </a:p>
          <a:p>
            <a:pPr algn="ctr"/>
            <a:r>
              <a:rPr kumimoji="1" lang="en-US" altLang="zh-CN" dirty="0"/>
              <a:t>test #1</a:t>
            </a:r>
          </a:p>
          <a:p>
            <a:pPr algn="ctr"/>
            <a:endParaRPr kumimoji="1" lang="en-US" altLang="zh-CN" dirty="0"/>
          </a:p>
          <a:p>
            <a:pPr algn="ctr"/>
            <a:endParaRPr kumimoji="1" lang="en-US" altLang="zh-CN" dirty="0"/>
          </a:p>
          <a:p>
            <a:pPr algn="ctr"/>
            <a:endParaRPr kumimoji="1" lang="en-US" altLang="zh-CN" dirty="0"/>
          </a:p>
          <a:p>
            <a:pPr algn="ctr"/>
            <a:endParaRPr kumimoji="1" lang="en-US" altLang="zh-CN" dirty="0"/>
          </a:p>
          <a:p>
            <a:pPr algn="ctr"/>
            <a:endParaRPr kumimoji="1" lang="en-US" altLang="zh-CN" dirty="0"/>
          </a:p>
          <a:p>
            <a:pPr algn="ctr"/>
            <a:endParaRPr kumimoji="1" lang="zh-CN" altLang="en-US" dirty="0"/>
          </a:p>
        </p:txBody>
      </p:sp>
      <p:cxnSp>
        <p:nvCxnSpPr>
          <p:cNvPr id="6" name="直线连接符 5">
            <a:extLst>
              <a:ext uri="{FF2B5EF4-FFF2-40B4-BE49-F238E27FC236}">
                <a16:creationId xmlns:a16="http://schemas.microsoft.com/office/drawing/2014/main" id="{5E37A3A7-2EC4-2B46-8C94-78A7CE8AA060}"/>
              </a:ext>
            </a:extLst>
          </p:cNvPr>
          <p:cNvCxnSpPr>
            <a:cxnSpLocks/>
          </p:cNvCxnSpPr>
          <p:nvPr/>
        </p:nvCxnSpPr>
        <p:spPr>
          <a:xfrm flipV="1">
            <a:off x="8406415" y="1811861"/>
            <a:ext cx="1810407" cy="35882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文本框 6">
            <a:extLst>
              <a:ext uri="{FF2B5EF4-FFF2-40B4-BE49-F238E27FC236}">
                <a16:creationId xmlns:a16="http://schemas.microsoft.com/office/drawing/2014/main" id="{9CF34CB0-065E-AB44-BE27-7884D1C14F57}"/>
              </a:ext>
            </a:extLst>
          </p:cNvPr>
          <p:cNvSpPr txBox="1"/>
          <p:nvPr/>
        </p:nvSpPr>
        <p:spPr>
          <a:xfrm>
            <a:off x="9902388" y="1464069"/>
            <a:ext cx="1872629" cy="369332"/>
          </a:xfrm>
          <a:prstGeom prst="rect">
            <a:avLst/>
          </a:prstGeom>
          <a:noFill/>
        </p:spPr>
        <p:txBody>
          <a:bodyPr wrap="none" rtlCol="0">
            <a:spAutoFit/>
          </a:bodyPr>
          <a:lstStyle/>
          <a:p>
            <a:r>
              <a:rPr kumimoji="1" lang="en-US" altLang="zh-CN" dirty="0"/>
              <a:t>Shortcut</a:t>
            </a:r>
            <a:r>
              <a:rPr kumimoji="1" lang="zh-CN" altLang="en-US" dirty="0"/>
              <a:t> </a:t>
            </a:r>
            <a:r>
              <a:rPr kumimoji="1" lang="en-US" altLang="zh-CN" dirty="0"/>
              <a:t>solution</a:t>
            </a:r>
            <a:endParaRPr kumimoji="1" lang="zh-CN" altLang="en-US" dirty="0"/>
          </a:p>
        </p:txBody>
      </p:sp>
      <p:sp>
        <p:nvSpPr>
          <p:cNvPr id="8" name="椭圆 7">
            <a:extLst>
              <a:ext uri="{FF2B5EF4-FFF2-40B4-BE49-F238E27FC236}">
                <a16:creationId xmlns:a16="http://schemas.microsoft.com/office/drawing/2014/main" id="{81DA6B4E-5CCD-784D-BE37-4872806B3A33}"/>
              </a:ext>
            </a:extLst>
          </p:cNvPr>
          <p:cNvSpPr/>
          <p:nvPr/>
        </p:nvSpPr>
        <p:spPr>
          <a:xfrm>
            <a:off x="7761889" y="3565208"/>
            <a:ext cx="331076" cy="42252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连接符 8">
            <a:extLst>
              <a:ext uri="{FF2B5EF4-FFF2-40B4-BE49-F238E27FC236}">
                <a16:creationId xmlns:a16="http://schemas.microsoft.com/office/drawing/2014/main" id="{306933D1-3C31-484F-8DB8-D323D470DBFA}"/>
              </a:ext>
            </a:extLst>
          </p:cNvPr>
          <p:cNvCxnSpPr/>
          <p:nvPr/>
        </p:nvCxnSpPr>
        <p:spPr>
          <a:xfrm flipV="1">
            <a:off x="7993117" y="3277010"/>
            <a:ext cx="1810407" cy="358829"/>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文本框 9">
            <a:extLst>
              <a:ext uri="{FF2B5EF4-FFF2-40B4-BE49-F238E27FC236}">
                <a16:creationId xmlns:a16="http://schemas.microsoft.com/office/drawing/2014/main" id="{4187FC4B-DF6C-1C45-9457-A73DB6793318}"/>
              </a:ext>
            </a:extLst>
          </p:cNvPr>
          <p:cNvSpPr txBox="1"/>
          <p:nvPr/>
        </p:nvSpPr>
        <p:spPr>
          <a:xfrm>
            <a:off x="9720756" y="2914930"/>
            <a:ext cx="1925527" cy="369332"/>
          </a:xfrm>
          <a:prstGeom prst="rect">
            <a:avLst/>
          </a:prstGeom>
          <a:noFill/>
        </p:spPr>
        <p:txBody>
          <a:bodyPr wrap="none" rtlCol="0">
            <a:spAutoFit/>
          </a:bodyPr>
          <a:lstStyle/>
          <a:p>
            <a:r>
              <a:rPr kumimoji="1" lang="en-US" altLang="zh-CN" dirty="0"/>
              <a:t>Intended</a:t>
            </a:r>
            <a:r>
              <a:rPr kumimoji="1" lang="zh-CN" altLang="en-US" dirty="0"/>
              <a:t> </a:t>
            </a:r>
            <a:r>
              <a:rPr kumimoji="1" lang="en-US" altLang="zh-CN" dirty="0"/>
              <a:t>solution</a:t>
            </a:r>
            <a:endParaRPr kumimoji="1" lang="zh-CN" altLang="en-US" dirty="0"/>
          </a:p>
        </p:txBody>
      </p:sp>
      <p:sp>
        <p:nvSpPr>
          <p:cNvPr id="11" name="椭圆 10">
            <a:extLst>
              <a:ext uri="{FF2B5EF4-FFF2-40B4-BE49-F238E27FC236}">
                <a16:creationId xmlns:a16="http://schemas.microsoft.com/office/drawing/2014/main" id="{5FD8843F-CEF4-2F40-AE2E-0A3B89F6C75A}"/>
              </a:ext>
            </a:extLst>
          </p:cNvPr>
          <p:cNvSpPr/>
          <p:nvPr/>
        </p:nvSpPr>
        <p:spPr>
          <a:xfrm>
            <a:off x="7260021" y="2049517"/>
            <a:ext cx="1135117" cy="2215986"/>
          </a:xfrm>
          <a:prstGeom prst="ellipse">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8D3378A8-96A6-3945-8413-83615C20B99F}"/>
              </a:ext>
            </a:extLst>
          </p:cNvPr>
          <p:cNvSpPr/>
          <p:nvPr/>
        </p:nvSpPr>
        <p:spPr>
          <a:xfrm rot="7400094">
            <a:off x="7900536" y="3217141"/>
            <a:ext cx="1135117" cy="1876157"/>
          </a:xfrm>
          <a:prstGeom prst="ellipse">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8EFBA425-537D-3E4C-A5E1-3B0137920E28}"/>
              </a:ext>
            </a:extLst>
          </p:cNvPr>
          <p:cNvSpPr txBox="1"/>
          <p:nvPr/>
        </p:nvSpPr>
        <p:spPr>
          <a:xfrm>
            <a:off x="8205407" y="3781874"/>
            <a:ext cx="867545" cy="923330"/>
          </a:xfrm>
          <a:prstGeom prst="rect">
            <a:avLst/>
          </a:prstGeom>
          <a:noFill/>
        </p:spPr>
        <p:txBody>
          <a:bodyPr wrap="none" rtlCol="0">
            <a:spAutoFit/>
          </a:bodyPr>
          <a:lstStyle/>
          <a:p>
            <a:r>
              <a:rPr kumimoji="1" lang="en" altLang="zh-CN" dirty="0" err="1">
                <a:solidFill>
                  <a:schemeClr val="bg1"/>
                </a:solidFill>
              </a:rPr>
              <a:t>o.o.d.</a:t>
            </a:r>
            <a:endParaRPr kumimoji="1" lang="en" altLang="zh-CN" dirty="0">
              <a:solidFill>
                <a:schemeClr val="bg1"/>
              </a:solidFill>
            </a:endParaRPr>
          </a:p>
          <a:p>
            <a:endParaRPr kumimoji="1" lang="en" altLang="zh-CN" dirty="0">
              <a:solidFill>
                <a:schemeClr val="bg1"/>
              </a:solidFill>
            </a:endParaRPr>
          </a:p>
          <a:p>
            <a:r>
              <a:rPr kumimoji="1" lang="en" altLang="zh-CN" dirty="0">
                <a:solidFill>
                  <a:schemeClr val="bg1"/>
                </a:solidFill>
              </a:rPr>
              <a:t>test #</a:t>
            </a:r>
            <a:r>
              <a:rPr kumimoji="1" lang="en-US" altLang="zh-CN" dirty="0">
                <a:solidFill>
                  <a:schemeClr val="bg1"/>
                </a:solidFill>
              </a:rPr>
              <a:t>2</a:t>
            </a:r>
            <a:endParaRPr kumimoji="1" lang="en" altLang="zh-CN" dirty="0">
              <a:solidFill>
                <a:schemeClr val="bg1"/>
              </a:solidFill>
            </a:endParaRPr>
          </a:p>
        </p:txBody>
      </p:sp>
      <p:sp>
        <p:nvSpPr>
          <p:cNvPr id="14" name="椭圆 13">
            <a:extLst>
              <a:ext uri="{FF2B5EF4-FFF2-40B4-BE49-F238E27FC236}">
                <a16:creationId xmlns:a16="http://schemas.microsoft.com/office/drawing/2014/main" id="{D2039EFC-79A6-CE49-B038-6D1B4EBD515A}"/>
              </a:ext>
            </a:extLst>
          </p:cNvPr>
          <p:cNvSpPr/>
          <p:nvPr/>
        </p:nvSpPr>
        <p:spPr>
          <a:xfrm rot="14128771">
            <a:off x="6870523" y="3229999"/>
            <a:ext cx="1135117" cy="1876157"/>
          </a:xfrm>
          <a:prstGeom prst="ellipse">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401A6A1C-5D7C-474E-BBCD-B227F3675869}"/>
              </a:ext>
            </a:extLst>
          </p:cNvPr>
          <p:cNvSpPr txBox="1"/>
          <p:nvPr/>
        </p:nvSpPr>
        <p:spPr>
          <a:xfrm>
            <a:off x="6745864" y="3888849"/>
            <a:ext cx="867545" cy="923330"/>
          </a:xfrm>
          <a:prstGeom prst="rect">
            <a:avLst/>
          </a:prstGeom>
          <a:noFill/>
        </p:spPr>
        <p:txBody>
          <a:bodyPr wrap="none" rtlCol="0">
            <a:spAutoFit/>
          </a:bodyPr>
          <a:lstStyle/>
          <a:p>
            <a:r>
              <a:rPr kumimoji="1" lang="en" altLang="zh-CN" dirty="0" err="1">
                <a:solidFill>
                  <a:schemeClr val="bg1"/>
                </a:solidFill>
              </a:rPr>
              <a:t>o.o.d.</a:t>
            </a:r>
            <a:endParaRPr kumimoji="1" lang="en" altLang="zh-CN" dirty="0">
              <a:solidFill>
                <a:schemeClr val="bg1"/>
              </a:solidFill>
            </a:endParaRPr>
          </a:p>
          <a:p>
            <a:endParaRPr kumimoji="1" lang="en" altLang="zh-CN" dirty="0">
              <a:solidFill>
                <a:schemeClr val="bg1"/>
              </a:solidFill>
            </a:endParaRPr>
          </a:p>
          <a:p>
            <a:r>
              <a:rPr kumimoji="1" lang="en" altLang="zh-CN" dirty="0">
                <a:solidFill>
                  <a:schemeClr val="bg1"/>
                </a:solidFill>
              </a:rPr>
              <a:t>test #</a:t>
            </a:r>
            <a:r>
              <a:rPr kumimoji="1" lang="en-US" altLang="zh-CN" dirty="0">
                <a:solidFill>
                  <a:schemeClr val="bg1"/>
                </a:solidFill>
              </a:rPr>
              <a:t>3</a:t>
            </a:r>
            <a:endParaRPr kumimoji="1" lang="en" altLang="zh-CN" dirty="0">
              <a:solidFill>
                <a:schemeClr val="bg1"/>
              </a:solidFill>
            </a:endParaRPr>
          </a:p>
        </p:txBody>
      </p:sp>
      <p:sp>
        <p:nvSpPr>
          <p:cNvPr id="16" name="文本框 15">
            <a:extLst>
              <a:ext uri="{FF2B5EF4-FFF2-40B4-BE49-F238E27FC236}">
                <a16:creationId xmlns:a16="http://schemas.microsoft.com/office/drawing/2014/main" id="{FBB43D86-AA99-4A4B-87C9-0532D0843146}"/>
              </a:ext>
            </a:extLst>
          </p:cNvPr>
          <p:cNvSpPr txBox="1"/>
          <p:nvPr/>
        </p:nvSpPr>
        <p:spPr>
          <a:xfrm>
            <a:off x="9779876" y="3339525"/>
            <a:ext cx="2284600" cy="369332"/>
          </a:xfrm>
          <a:prstGeom prst="rect">
            <a:avLst/>
          </a:prstGeom>
          <a:noFill/>
        </p:spPr>
        <p:txBody>
          <a:bodyPr wrap="none" rtlCol="0">
            <a:spAutoFit/>
          </a:bodyPr>
          <a:lstStyle/>
          <a:p>
            <a:r>
              <a:rPr kumimoji="1" lang="zh-CN" altLang="en-US" dirty="0"/>
              <a:t>克服语言偏见的能力</a:t>
            </a:r>
          </a:p>
        </p:txBody>
      </p:sp>
    </p:spTree>
    <p:extLst>
      <p:ext uri="{BB962C8B-B14F-4D97-AF65-F5344CB8AC3E}">
        <p14:creationId xmlns:p14="http://schemas.microsoft.com/office/powerpoint/2010/main" val="12763488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3BB35B-024A-7B42-828A-4E2FD6EA1C5F}"/>
              </a:ext>
            </a:extLst>
          </p:cNvPr>
          <p:cNvSpPr>
            <a:spLocks noGrp="1"/>
          </p:cNvSpPr>
          <p:nvPr>
            <p:ph type="title"/>
          </p:nvPr>
        </p:nvSpPr>
        <p:spPr/>
        <p:txBody>
          <a:bodyPr/>
          <a:lstStyle/>
          <a:p>
            <a:r>
              <a:rPr kumimoji="1" lang="en-US" altLang="zh-CN" dirty="0"/>
              <a:t>Q1.</a:t>
            </a:r>
            <a:r>
              <a:rPr kumimoji="1" lang="zh-CN" altLang="en-US" dirty="0"/>
              <a:t> 语言偏见是由哪些短路径构成的？ </a:t>
            </a:r>
          </a:p>
        </p:txBody>
      </p:sp>
      <p:sp>
        <p:nvSpPr>
          <p:cNvPr id="3" name="内容占位符 2">
            <a:extLst>
              <a:ext uri="{FF2B5EF4-FFF2-40B4-BE49-F238E27FC236}">
                <a16:creationId xmlns:a16="http://schemas.microsoft.com/office/drawing/2014/main" id="{138BCEBA-1CC0-9F4B-9551-292C949E6F00}"/>
              </a:ext>
            </a:extLst>
          </p:cNvPr>
          <p:cNvSpPr>
            <a:spLocks noGrp="1"/>
          </p:cNvSpPr>
          <p:nvPr>
            <p:ph idx="1"/>
          </p:nvPr>
        </p:nvSpPr>
        <p:spPr/>
        <p:txBody>
          <a:bodyPr>
            <a:normAutofit/>
          </a:bodyPr>
          <a:lstStyle/>
          <a:p>
            <a:r>
              <a:rPr kumimoji="1" lang="zh-CN" altLang="en-US" sz="2400" dirty="0"/>
              <a:t>猜测：语言偏见不仅只是</a:t>
            </a:r>
            <a:r>
              <a:rPr kumimoji="1" lang="en" altLang="zh-CN" sz="2400" dirty="0"/>
              <a:t>question</a:t>
            </a:r>
            <a:r>
              <a:rPr kumimoji="1" lang="zh-CN" altLang="en-US" sz="2400" dirty="0"/>
              <a:t> </a:t>
            </a:r>
            <a:r>
              <a:rPr kumimoji="1" lang="en-US" altLang="zh-CN" sz="2400" dirty="0"/>
              <a:t>category</a:t>
            </a:r>
            <a:r>
              <a:rPr kumimoji="1" lang="zh-CN" altLang="en-US" sz="2400" dirty="0"/>
              <a:t>和</a:t>
            </a:r>
            <a:r>
              <a:rPr kumimoji="1" lang="en-US" altLang="zh-CN" sz="2400" dirty="0"/>
              <a:t>A</a:t>
            </a:r>
            <a:r>
              <a:rPr kumimoji="1" lang="zh-CN" altLang="en-US" sz="2400" dirty="0"/>
              <a:t>两者间的短路径，而且还存在</a:t>
            </a:r>
            <a:r>
              <a:rPr kumimoji="1" lang="en-US" altLang="zh-CN" sz="2400" b="1" i="1" dirty="0"/>
              <a:t>question</a:t>
            </a:r>
            <a:r>
              <a:rPr kumimoji="1" lang="zh-CN" altLang="en-US" sz="2400" b="1" i="1" dirty="0"/>
              <a:t>中一些非停用词和</a:t>
            </a:r>
            <a:r>
              <a:rPr kumimoji="1" lang="en-US" altLang="zh-CN" sz="2400" b="1" i="1" dirty="0"/>
              <a:t>A</a:t>
            </a:r>
            <a:r>
              <a:rPr kumimoji="1" lang="zh-CN" altLang="en-US" sz="2400" b="1" i="1" dirty="0"/>
              <a:t>存在短路径</a:t>
            </a:r>
            <a:r>
              <a:rPr kumimoji="1" lang="zh-CN" altLang="en-US" sz="2400" dirty="0"/>
              <a:t>以及</a:t>
            </a:r>
            <a:r>
              <a:rPr kumimoji="1" lang="en-US" altLang="zh-CN" sz="2400" b="1" i="1" dirty="0"/>
              <a:t>question</a:t>
            </a:r>
            <a:r>
              <a:rPr kumimoji="1" lang="zh-CN" altLang="en-US" sz="2400" b="1" i="1" dirty="0"/>
              <a:t>中一些高频共现词对和</a:t>
            </a:r>
            <a:r>
              <a:rPr kumimoji="1" lang="en-US" altLang="zh-CN" sz="2400" b="1" i="1" dirty="0"/>
              <a:t>A</a:t>
            </a:r>
            <a:r>
              <a:rPr kumimoji="1" lang="zh-CN" altLang="en-US" sz="2400" b="1" i="1" dirty="0"/>
              <a:t>存在短路径</a:t>
            </a:r>
            <a:r>
              <a:rPr kumimoji="1" lang="zh-CN" altLang="en-US" sz="2400" dirty="0"/>
              <a:t>。</a:t>
            </a:r>
            <a:endParaRPr kumimoji="1" lang="en-US" altLang="zh-CN" sz="2400" dirty="0"/>
          </a:p>
          <a:p>
            <a:r>
              <a:rPr kumimoji="1" lang="zh-CN" altLang="en-US" sz="2400" dirty="0"/>
              <a:t>数据集构造：</a:t>
            </a:r>
            <a:endParaRPr kumimoji="1" lang="en-US" altLang="zh-CN" sz="2400" dirty="0"/>
          </a:p>
          <a:p>
            <a:pPr lvl="1"/>
            <a:r>
              <a:rPr kumimoji="1" lang="en-US" altLang="zh-CN" sz="2000" dirty="0"/>
              <a:t>1.</a:t>
            </a:r>
            <a:r>
              <a:rPr kumimoji="1" lang="zh-CN" altLang="en-US" sz="2000" dirty="0"/>
              <a:t>基于“</a:t>
            </a:r>
            <a:r>
              <a:rPr kumimoji="1" lang="en" altLang="zh-CN" sz="2000" b="1" i="1" dirty="0"/>
              <a:t>question</a:t>
            </a:r>
            <a:r>
              <a:rPr kumimoji="1" lang="zh-CN" altLang="en-US" sz="2000" b="1" i="1" dirty="0"/>
              <a:t>中一些非停用词和</a:t>
            </a:r>
            <a:r>
              <a:rPr kumimoji="1" lang="en" altLang="zh-CN" sz="2000" b="1" i="1" dirty="0"/>
              <a:t>A</a:t>
            </a:r>
            <a:r>
              <a:rPr kumimoji="1" lang="zh-CN" altLang="en-US" sz="2000" b="1" i="1" dirty="0"/>
              <a:t>存在短路径</a:t>
            </a:r>
            <a:r>
              <a:rPr kumimoji="1" lang="zh-CN" altLang="en-US" sz="2000" dirty="0"/>
              <a:t>”的假设，构造出</a:t>
            </a:r>
            <a:r>
              <a:rPr kumimoji="1" lang="zh-CN" altLang="en-US" sz="2000" u="sng" dirty="0"/>
              <a:t>令训练集和测试集在同一个非停用词下有不同的答案分布</a:t>
            </a:r>
            <a:r>
              <a:rPr kumimoji="1" lang="zh-CN" altLang="en-US" sz="2000" dirty="0"/>
              <a:t>。这里非停用词不包括</a:t>
            </a:r>
            <a:r>
              <a:rPr kumimoji="1" lang="en-US" altLang="zh-CN" sz="2000" dirty="0"/>
              <a:t>question</a:t>
            </a:r>
            <a:r>
              <a:rPr kumimoji="1" lang="zh-CN" altLang="en-US" sz="2000" dirty="0"/>
              <a:t> </a:t>
            </a:r>
            <a:r>
              <a:rPr kumimoji="1" lang="en-US" altLang="zh-CN" sz="2000" dirty="0"/>
              <a:t>category</a:t>
            </a:r>
            <a:r>
              <a:rPr kumimoji="1" lang="zh-CN" altLang="en-US" sz="2000" dirty="0"/>
              <a:t>中的单词，为了能涵盖所有问题，可按照问题中高频词的频率对问题排序，只取前</a:t>
            </a:r>
            <a:r>
              <a:rPr kumimoji="1" lang="en-US" altLang="zh-CN" sz="2000" dirty="0"/>
              <a:t>N</a:t>
            </a:r>
            <a:r>
              <a:rPr kumimoji="1" lang="zh-CN" altLang="en-US" sz="2000" dirty="0"/>
              <a:t>个高频词，正确能覆盖</a:t>
            </a:r>
            <a:r>
              <a:rPr kumimoji="1" lang="en-US" altLang="zh-CN" sz="2000" dirty="0"/>
              <a:t>80%</a:t>
            </a:r>
            <a:r>
              <a:rPr kumimoji="1" lang="zh-CN" altLang="en-US" sz="2000" dirty="0"/>
              <a:t>的问题），剩下的问题统一删掉。这里值得注意的是为了和</a:t>
            </a:r>
            <a:r>
              <a:rPr kumimoji="1" lang="en-US" altLang="zh-CN" sz="2000" dirty="0" err="1"/>
              <a:t>iid</a:t>
            </a:r>
            <a:r>
              <a:rPr kumimoji="1" lang="zh-CN" altLang="en-US" sz="2000" dirty="0"/>
              <a:t>数据集保持差不多的数据集大小，在不改变</a:t>
            </a:r>
            <a:r>
              <a:rPr kumimoji="1" lang="en-US" altLang="zh-CN" sz="2000" dirty="0" err="1"/>
              <a:t>iid</a:t>
            </a:r>
            <a:r>
              <a:rPr kumimoji="1" lang="zh-CN" altLang="en-US" sz="2000" dirty="0"/>
              <a:t>分布的情况下也取出</a:t>
            </a:r>
            <a:r>
              <a:rPr kumimoji="1" lang="en-US" altLang="zh-CN" sz="2000" dirty="0"/>
              <a:t>80%</a:t>
            </a:r>
            <a:r>
              <a:rPr kumimoji="1" lang="zh-CN" altLang="en-US" sz="2000" dirty="0"/>
              <a:t>的问题。</a:t>
            </a:r>
            <a:endParaRPr kumimoji="1" lang="en-US" altLang="zh-CN" sz="2000" dirty="0"/>
          </a:p>
          <a:p>
            <a:pPr lvl="1"/>
            <a:r>
              <a:rPr kumimoji="1" lang="en-US" altLang="zh-CN" sz="2000" dirty="0"/>
              <a:t>2.</a:t>
            </a:r>
            <a:r>
              <a:rPr kumimoji="1" lang="zh-CN" altLang="en-US" sz="2000" dirty="0"/>
              <a:t>基于“</a:t>
            </a:r>
            <a:r>
              <a:rPr kumimoji="1" lang="en-US" altLang="zh-CN" sz="2000" b="1" i="1" dirty="0"/>
              <a:t>question</a:t>
            </a:r>
            <a:r>
              <a:rPr kumimoji="1" lang="zh-CN" altLang="en-US" sz="2000" b="1" i="1" dirty="0"/>
              <a:t>中一些高频共现词对和</a:t>
            </a:r>
            <a:r>
              <a:rPr kumimoji="1" lang="en-US" altLang="zh-CN" sz="2000" b="1" i="1" dirty="0"/>
              <a:t>A</a:t>
            </a:r>
            <a:r>
              <a:rPr kumimoji="1" lang="zh-CN" altLang="en-US" sz="2000" b="1" i="1" dirty="0"/>
              <a:t>存在短路径</a:t>
            </a:r>
            <a:r>
              <a:rPr kumimoji="1" lang="zh-CN" altLang="en-US" sz="2000" dirty="0"/>
              <a:t>”的假设，构造出</a:t>
            </a:r>
            <a:r>
              <a:rPr kumimoji="1" lang="zh-CN" altLang="en-US" sz="2000" u="sng" dirty="0"/>
              <a:t>令训练集和测试集在同一对</a:t>
            </a:r>
            <a:r>
              <a:rPr kumimoji="1" lang="zh-CN" altLang="en-US" sz="2000" b="1" i="1" dirty="0"/>
              <a:t>高频共现词</a:t>
            </a:r>
            <a:r>
              <a:rPr kumimoji="1" lang="zh-CN" altLang="en-US" sz="2000" u="sng" dirty="0"/>
              <a:t>下有不同的答案分布。</a:t>
            </a:r>
            <a:r>
              <a:rPr kumimoji="1" lang="zh-CN" altLang="en-US" sz="2000" dirty="0"/>
              <a:t>这里的共现词可以包含</a:t>
            </a:r>
            <a:r>
              <a:rPr kumimoji="1" lang="en-US" altLang="zh-CN" sz="2000" dirty="0"/>
              <a:t>question</a:t>
            </a:r>
            <a:r>
              <a:rPr kumimoji="1" lang="zh-CN" altLang="en-US" sz="2000" dirty="0"/>
              <a:t> </a:t>
            </a:r>
            <a:r>
              <a:rPr kumimoji="1" lang="en-US" altLang="zh-CN" sz="2000" dirty="0"/>
              <a:t>category</a:t>
            </a:r>
            <a:r>
              <a:rPr kumimoji="1" lang="zh-CN" altLang="en-US" sz="2000" dirty="0"/>
              <a:t>中的词，不过每个</a:t>
            </a:r>
            <a:r>
              <a:rPr kumimoji="1" lang="en-US" altLang="zh-CN" sz="2000" dirty="0"/>
              <a:t>question</a:t>
            </a:r>
            <a:r>
              <a:rPr kumimoji="1" lang="zh-CN" altLang="en-US" sz="2000" dirty="0"/>
              <a:t> </a:t>
            </a:r>
            <a:r>
              <a:rPr kumimoji="1" lang="en-US" altLang="zh-CN" sz="2000" dirty="0"/>
              <a:t>category</a:t>
            </a:r>
            <a:r>
              <a:rPr kumimoji="1" lang="zh-CN" altLang="en-US" sz="2000" dirty="0"/>
              <a:t>直接视为一个单词，共现词对长度设置为</a:t>
            </a:r>
            <a:r>
              <a:rPr kumimoji="1" lang="en-US" altLang="zh-CN" sz="2000" dirty="0"/>
              <a:t>2</a:t>
            </a:r>
            <a:r>
              <a:rPr kumimoji="1" lang="zh-CN" altLang="en-US" sz="2000" dirty="0"/>
              <a:t>。同样取出现频次最高的</a:t>
            </a:r>
            <a:r>
              <a:rPr kumimoji="1" lang="en-US" altLang="zh-CN" sz="2000" dirty="0"/>
              <a:t>N</a:t>
            </a:r>
            <a:r>
              <a:rPr kumimoji="1" lang="zh-CN" altLang="en-US" sz="2000" dirty="0"/>
              <a:t>个词对所在的</a:t>
            </a:r>
            <a:r>
              <a:rPr kumimoji="1" lang="en-US" altLang="zh-CN" sz="2000" dirty="0"/>
              <a:t>question</a:t>
            </a:r>
            <a:r>
              <a:rPr kumimoji="1" lang="zh-CN" altLang="en-US" sz="2000" dirty="0"/>
              <a:t>，并且设置</a:t>
            </a:r>
            <a:r>
              <a:rPr kumimoji="1" lang="en-US" altLang="zh-CN" sz="2000" dirty="0" err="1"/>
              <a:t>iid</a:t>
            </a:r>
            <a:r>
              <a:rPr kumimoji="1" lang="zh-CN" altLang="en-US" sz="2000" dirty="0"/>
              <a:t>有类似的大小。</a:t>
            </a:r>
            <a:endParaRPr kumimoji="1" lang="en-US" altLang="zh-CN" sz="2000" dirty="0"/>
          </a:p>
          <a:p>
            <a:pPr lvl="1"/>
            <a:endParaRPr kumimoji="1" lang="en-US" altLang="zh-CN" sz="2000" dirty="0"/>
          </a:p>
        </p:txBody>
      </p:sp>
    </p:spTree>
    <p:extLst>
      <p:ext uri="{BB962C8B-B14F-4D97-AF65-F5344CB8AC3E}">
        <p14:creationId xmlns:p14="http://schemas.microsoft.com/office/powerpoint/2010/main" val="17445500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3BB35B-024A-7B42-828A-4E2FD6EA1C5F}"/>
              </a:ext>
            </a:extLst>
          </p:cNvPr>
          <p:cNvSpPr>
            <a:spLocks noGrp="1"/>
          </p:cNvSpPr>
          <p:nvPr>
            <p:ph type="title"/>
          </p:nvPr>
        </p:nvSpPr>
        <p:spPr/>
        <p:txBody>
          <a:bodyPr/>
          <a:lstStyle/>
          <a:p>
            <a:r>
              <a:rPr kumimoji="1" lang="en-US" altLang="zh-CN" dirty="0"/>
              <a:t>Q1.</a:t>
            </a:r>
            <a:r>
              <a:rPr kumimoji="1" lang="zh-CN" altLang="en-US" dirty="0"/>
              <a:t> 语言偏见是由哪些短路径构成的？ </a:t>
            </a:r>
          </a:p>
        </p:txBody>
      </p:sp>
      <p:sp>
        <p:nvSpPr>
          <p:cNvPr id="3" name="内容占位符 2">
            <a:extLst>
              <a:ext uri="{FF2B5EF4-FFF2-40B4-BE49-F238E27FC236}">
                <a16:creationId xmlns:a16="http://schemas.microsoft.com/office/drawing/2014/main" id="{138BCEBA-1CC0-9F4B-9551-292C949E6F00}"/>
              </a:ext>
            </a:extLst>
          </p:cNvPr>
          <p:cNvSpPr>
            <a:spLocks noGrp="1"/>
          </p:cNvSpPr>
          <p:nvPr>
            <p:ph idx="1"/>
          </p:nvPr>
        </p:nvSpPr>
        <p:spPr/>
        <p:txBody>
          <a:bodyPr>
            <a:normAutofit/>
          </a:bodyPr>
          <a:lstStyle/>
          <a:p>
            <a:r>
              <a:rPr kumimoji="1" lang="zh-CN" altLang="en-US" sz="2400" dirty="0"/>
              <a:t>模型：</a:t>
            </a:r>
            <a:endParaRPr kumimoji="1" lang="en-US" altLang="zh-CN" sz="2400" dirty="0"/>
          </a:p>
          <a:p>
            <a:pPr lvl="1"/>
            <a:r>
              <a:rPr kumimoji="1" lang="en-US" altLang="zh-CN" sz="2000" dirty="0"/>
              <a:t>1.</a:t>
            </a:r>
            <a:r>
              <a:rPr kumimoji="1" lang="zh-CN" altLang="en-US" sz="2000" dirty="0"/>
              <a:t>传统的</a:t>
            </a:r>
            <a:r>
              <a:rPr kumimoji="1" lang="en-US" altLang="zh-CN" sz="2000" dirty="0" err="1"/>
              <a:t>UpDn</a:t>
            </a:r>
            <a:r>
              <a:rPr kumimoji="1" lang="zh-CN" altLang="en-US" sz="2000" dirty="0"/>
              <a:t>模型</a:t>
            </a:r>
            <a:endParaRPr kumimoji="1" lang="en-US" altLang="zh-CN" sz="2000" dirty="0"/>
          </a:p>
          <a:p>
            <a:pPr lvl="1"/>
            <a:r>
              <a:rPr kumimoji="1" lang="en-US" altLang="zh-CN" sz="2000" dirty="0"/>
              <a:t>2.transformer-based</a:t>
            </a:r>
            <a:r>
              <a:rPr kumimoji="1" lang="zh-CN" altLang="en-US" sz="2000" dirty="0"/>
              <a:t>预训练模型</a:t>
            </a:r>
            <a:r>
              <a:rPr kumimoji="1" lang="en-US" altLang="zh-CN" sz="2000" dirty="0"/>
              <a:t>LXMERT</a:t>
            </a:r>
          </a:p>
          <a:p>
            <a:pPr lvl="1"/>
            <a:r>
              <a:rPr kumimoji="1" lang="en-US" altLang="zh-CN" sz="2000" dirty="0"/>
              <a:t>3.ensemble-based</a:t>
            </a:r>
            <a:r>
              <a:rPr kumimoji="1" lang="zh-CN" altLang="en-US" sz="2000" dirty="0"/>
              <a:t> </a:t>
            </a:r>
            <a:r>
              <a:rPr kumimoji="1" lang="en-US" altLang="zh-CN" sz="2000" dirty="0"/>
              <a:t>method</a:t>
            </a:r>
            <a:r>
              <a:rPr kumimoji="1" lang="zh-CN" altLang="en-US" sz="2000" dirty="0"/>
              <a:t> </a:t>
            </a:r>
            <a:r>
              <a:rPr kumimoji="1" lang="en-US" altLang="zh-CN" sz="2000" dirty="0"/>
              <a:t>LMH</a:t>
            </a:r>
          </a:p>
          <a:p>
            <a:pPr lvl="1"/>
            <a:r>
              <a:rPr kumimoji="1" lang="en-US" altLang="zh-CN" sz="2000" dirty="0"/>
              <a:t>4.data-balancing</a:t>
            </a:r>
            <a:r>
              <a:rPr kumimoji="1" lang="zh-CN" altLang="en-US" sz="2000" dirty="0"/>
              <a:t> </a:t>
            </a:r>
            <a:r>
              <a:rPr kumimoji="1" lang="en-US" altLang="zh-CN" sz="2000" dirty="0"/>
              <a:t>method</a:t>
            </a:r>
            <a:r>
              <a:rPr kumimoji="1" lang="zh-CN" altLang="en-US" sz="2000" dirty="0"/>
              <a:t> </a:t>
            </a:r>
            <a:r>
              <a:rPr kumimoji="1" lang="en-US" altLang="zh-CN" sz="2000" dirty="0"/>
              <a:t>SSL</a:t>
            </a:r>
            <a:r>
              <a:rPr kumimoji="1" lang="zh-CN" altLang="en-US" sz="2000" dirty="0"/>
              <a:t> </a:t>
            </a:r>
            <a:endParaRPr kumimoji="1" lang="en-US" altLang="zh-CN" sz="2000" dirty="0"/>
          </a:p>
          <a:p>
            <a:r>
              <a:rPr kumimoji="1" lang="zh-CN" altLang="en-US" sz="2400" dirty="0"/>
              <a:t>预期实验效果和结论：</a:t>
            </a:r>
            <a:endParaRPr kumimoji="1" lang="en-US" altLang="zh-CN" sz="2400" dirty="0"/>
          </a:p>
          <a:p>
            <a:pPr lvl="1"/>
            <a:r>
              <a:rPr kumimoji="1" lang="zh-CN" altLang="en-US" sz="2000" dirty="0"/>
              <a:t>其中</a:t>
            </a:r>
            <a:r>
              <a:rPr kumimoji="1" lang="en-US" altLang="zh-CN" sz="2000" dirty="0"/>
              <a:t>12</a:t>
            </a:r>
            <a:r>
              <a:rPr kumimoji="1" lang="zh-CN" altLang="en-US" sz="2000" dirty="0"/>
              <a:t>两个模型在两个数据集上的结果相较于</a:t>
            </a:r>
            <a:r>
              <a:rPr kumimoji="1" lang="en-US" altLang="zh-CN" sz="2000" dirty="0"/>
              <a:t>IID</a:t>
            </a:r>
            <a:r>
              <a:rPr kumimoji="1" lang="zh-CN" altLang="en-US" sz="2000" dirty="0"/>
              <a:t>的结果均有大幅度下降。说明确实语言偏见还包含这两种短路径。</a:t>
            </a:r>
            <a:endParaRPr kumimoji="1" lang="en-US" altLang="zh-CN" sz="2000" dirty="0"/>
          </a:p>
          <a:p>
            <a:pPr lvl="1"/>
            <a:r>
              <a:rPr kumimoji="1" lang="zh-CN" altLang="en-US" sz="2000" dirty="0"/>
              <a:t>观察</a:t>
            </a:r>
            <a:r>
              <a:rPr kumimoji="1" lang="en-US" altLang="zh-CN" sz="2000" dirty="0"/>
              <a:t>3</a:t>
            </a:r>
            <a:r>
              <a:rPr kumimoji="1" lang="zh-CN" altLang="en-US" sz="2000" dirty="0"/>
              <a:t>，</a:t>
            </a:r>
            <a:r>
              <a:rPr kumimoji="1" lang="en-US" altLang="zh-CN" sz="2000" dirty="0"/>
              <a:t>4</a:t>
            </a:r>
            <a:r>
              <a:rPr kumimoji="1" lang="zh-CN" altLang="en-US" sz="2000" dirty="0"/>
              <a:t>的结果，针对性的分析现有经典模型在新的</a:t>
            </a:r>
            <a:r>
              <a:rPr kumimoji="1" lang="en-US" altLang="zh-CN" sz="2000" dirty="0"/>
              <a:t>OOD</a:t>
            </a:r>
            <a:r>
              <a:rPr kumimoji="1" lang="zh-CN" altLang="en-US" sz="2000" dirty="0"/>
              <a:t>数据上的性能变化。</a:t>
            </a:r>
            <a:endParaRPr kumimoji="1" lang="en-US" altLang="zh-CN" sz="2000" dirty="0"/>
          </a:p>
          <a:p>
            <a:pPr lvl="1"/>
            <a:r>
              <a:rPr kumimoji="1" lang="zh-CN" altLang="en-US" sz="2000" dirty="0"/>
              <a:t>包含已有的</a:t>
            </a:r>
            <a:r>
              <a:rPr kumimoji="1" lang="en-US" altLang="zh-CN" sz="2000" dirty="0"/>
              <a:t>OOD</a:t>
            </a:r>
            <a:r>
              <a:rPr kumimoji="1" lang="zh-CN" altLang="en-US" sz="2000" dirty="0"/>
              <a:t>数据集</a:t>
            </a:r>
            <a:r>
              <a:rPr kumimoji="1" lang="en-US" altLang="zh-CN" sz="2000" dirty="0"/>
              <a:t>VQA-CP</a:t>
            </a:r>
            <a:r>
              <a:rPr kumimoji="1" lang="zh-CN" altLang="en-US" sz="2000" dirty="0"/>
              <a:t> </a:t>
            </a:r>
            <a:r>
              <a:rPr kumimoji="1" lang="en-US" altLang="zh-CN" sz="2000" dirty="0"/>
              <a:t>v2</a:t>
            </a:r>
            <a:r>
              <a:rPr kumimoji="1" lang="zh-CN" altLang="en-US" sz="2000" dirty="0"/>
              <a:t>上的性能，看下三个模型在三个</a:t>
            </a:r>
            <a:r>
              <a:rPr kumimoji="1" lang="en-US" altLang="zh-CN" sz="2000" dirty="0"/>
              <a:t>OOD</a:t>
            </a:r>
            <a:r>
              <a:rPr kumimoji="1" lang="zh-CN" altLang="en-US" sz="2000" dirty="0"/>
              <a:t>上的表现均值，用该均值可以更能体现出各个模型真正的克服语言偏见的能力。</a:t>
            </a:r>
            <a:endParaRPr kumimoji="1" lang="en-US" altLang="zh-CN" sz="2000" dirty="0"/>
          </a:p>
        </p:txBody>
      </p:sp>
    </p:spTree>
    <p:extLst>
      <p:ext uri="{BB962C8B-B14F-4D97-AF65-F5344CB8AC3E}">
        <p14:creationId xmlns:p14="http://schemas.microsoft.com/office/powerpoint/2010/main" val="7046538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3BB35B-024A-7B42-828A-4E2FD6EA1C5F}"/>
              </a:ext>
            </a:extLst>
          </p:cNvPr>
          <p:cNvSpPr>
            <a:spLocks noGrp="1"/>
          </p:cNvSpPr>
          <p:nvPr>
            <p:ph type="title"/>
          </p:nvPr>
        </p:nvSpPr>
        <p:spPr>
          <a:xfrm>
            <a:off x="540775" y="342199"/>
            <a:ext cx="11203834" cy="1325563"/>
          </a:xfrm>
        </p:spPr>
        <p:txBody>
          <a:bodyPr/>
          <a:lstStyle/>
          <a:p>
            <a:r>
              <a:rPr kumimoji="1" lang="en-US" altLang="zh-CN" dirty="0"/>
              <a:t>Q2.</a:t>
            </a:r>
            <a:r>
              <a:rPr kumimoji="1" lang="zh-CN" altLang="en-US" dirty="0"/>
              <a:t>语言偏见</a:t>
            </a:r>
            <a:r>
              <a:rPr kumimoji="1" lang="en-US" altLang="zh-CN" dirty="0"/>
              <a:t>(</a:t>
            </a:r>
            <a:r>
              <a:rPr kumimoji="1" lang="en" altLang="zh-CN" dirty="0"/>
              <a:t>QA</a:t>
            </a:r>
            <a:r>
              <a:rPr kumimoji="1" lang="zh-CN" altLang="en-US" dirty="0"/>
              <a:t>间</a:t>
            </a:r>
            <a:r>
              <a:rPr kumimoji="1" lang="en-US" altLang="zh-CN" dirty="0"/>
              <a:t>)</a:t>
            </a:r>
            <a:r>
              <a:rPr kumimoji="1" lang="zh-CN" altLang="en-US" dirty="0"/>
              <a:t>是</a:t>
            </a:r>
            <a:r>
              <a:rPr kumimoji="1" lang="en-US" altLang="zh-CN" dirty="0"/>
              <a:t>VQA</a:t>
            </a:r>
            <a:r>
              <a:rPr kumimoji="1" lang="zh-CN" altLang="en-US" dirty="0"/>
              <a:t>中唯一的短路径吗？</a:t>
            </a:r>
          </a:p>
        </p:txBody>
      </p:sp>
      <p:sp>
        <p:nvSpPr>
          <p:cNvPr id="3" name="内容占位符 2">
            <a:extLst>
              <a:ext uri="{FF2B5EF4-FFF2-40B4-BE49-F238E27FC236}">
                <a16:creationId xmlns:a16="http://schemas.microsoft.com/office/drawing/2014/main" id="{138BCEBA-1CC0-9F4B-9551-292C949E6F00}"/>
              </a:ext>
            </a:extLst>
          </p:cNvPr>
          <p:cNvSpPr>
            <a:spLocks noGrp="1"/>
          </p:cNvSpPr>
          <p:nvPr>
            <p:ph idx="1"/>
          </p:nvPr>
        </p:nvSpPr>
        <p:spPr>
          <a:xfrm>
            <a:off x="838200" y="1825625"/>
            <a:ext cx="4853152" cy="4916138"/>
          </a:xfrm>
        </p:spPr>
        <p:txBody>
          <a:bodyPr>
            <a:normAutofit lnSpcReduction="10000"/>
          </a:bodyPr>
          <a:lstStyle/>
          <a:p>
            <a:r>
              <a:rPr kumimoji="1" lang="en-US" altLang="zh-CN" sz="2400" dirty="0"/>
              <a:t>Motivation</a:t>
            </a:r>
            <a:r>
              <a:rPr kumimoji="1" lang="zh-CN" altLang="en-US" sz="2400" dirty="0"/>
              <a:t>：</a:t>
            </a:r>
            <a:endParaRPr kumimoji="1" lang="en-US" altLang="zh-CN" sz="2400" dirty="0"/>
          </a:p>
          <a:p>
            <a:pPr lvl="1"/>
            <a:r>
              <a:rPr kumimoji="1" lang="zh-CN" altLang="en-US" sz="2000" dirty="0"/>
              <a:t>不少工作发现模型可以不看图片直接回答问题，也就是说模型被语言偏见所主导。但是我们认为</a:t>
            </a:r>
            <a:r>
              <a:rPr kumimoji="1" lang="en-US" altLang="zh-CN" sz="2000" dirty="0"/>
              <a:t>V-A</a:t>
            </a:r>
            <a:r>
              <a:rPr kumimoji="1" lang="zh-CN" altLang="en-US" sz="2000" dirty="0"/>
              <a:t>之间以及</a:t>
            </a:r>
            <a:r>
              <a:rPr kumimoji="1" lang="en-US" altLang="zh-CN" sz="2000" dirty="0"/>
              <a:t>V+Q-A</a:t>
            </a:r>
            <a:r>
              <a:rPr kumimoji="1" lang="zh-CN" altLang="en-US" sz="2000" dirty="0"/>
              <a:t>之间也存在短路径。</a:t>
            </a:r>
            <a:endParaRPr kumimoji="1" lang="en-US" altLang="zh-CN" sz="2000" dirty="0"/>
          </a:p>
          <a:p>
            <a:pPr lvl="1"/>
            <a:r>
              <a:rPr kumimoji="1" lang="zh-CN" altLang="en-US" sz="2000" dirty="0"/>
              <a:t>如图所示，即便现有的模型能够很好的克服语言偏见</a:t>
            </a:r>
            <a:r>
              <a:rPr kumimoji="1" lang="en-US" altLang="zh-CN" sz="2000" dirty="0"/>
              <a:t>(Q-A</a:t>
            </a:r>
            <a:r>
              <a:rPr kumimoji="1" lang="zh-CN" altLang="en-US" sz="2000" dirty="0"/>
              <a:t>之间的短路径</a:t>
            </a:r>
            <a:r>
              <a:rPr kumimoji="1" lang="en-US" altLang="zh-CN" sz="2000" dirty="0"/>
              <a:t>)</a:t>
            </a:r>
            <a:r>
              <a:rPr kumimoji="1" lang="zh-CN" altLang="en-US" sz="2000" dirty="0"/>
              <a:t>，也不能说明模型学会了</a:t>
            </a:r>
            <a:r>
              <a:rPr kumimoji="1" lang="en-US" altLang="zh-CN" sz="2000" dirty="0"/>
              <a:t>intended</a:t>
            </a:r>
            <a:r>
              <a:rPr kumimoji="1" lang="zh-CN" altLang="en-US" sz="2000" dirty="0"/>
              <a:t> </a:t>
            </a:r>
            <a:r>
              <a:rPr kumimoji="1" lang="en-US" altLang="zh-CN" sz="2000" dirty="0"/>
              <a:t>solution</a:t>
            </a:r>
            <a:r>
              <a:rPr kumimoji="1" lang="zh-CN" altLang="en-US" sz="2000" dirty="0"/>
              <a:t>（此处指</a:t>
            </a:r>
            <a:r>
              <a:rPr kumimoji="1" lang="en-US" altLang="zh-CN" sz="2000" dirty="0"/>
              <a:t>VQA</a:t>
            </a:r>
            <a:r>
              <a:rPr kumimoji="1" lang="zh-CN" altLang="en-US" sz="2000" dirty="0"/>
              <a:t>所需要的综合理解和推理的能力）。</a:t>
            </a:r>
            <a:endParaRPr kumimoji="1" lang="en-US" altLang="zh-CN" sz="2000" dirty="0"/>
          </a:p>
          <a:p>
            <a:pPr lvl="1"/>
            <a:r>
              <a:rPr kumimoji="1" lang="zh-CN" altLang="en-US" sz="2000" dirty="0"/>
              <a:t>因此我们通过构造其他</a:t>
            </a:r>
            <a:r>
              <a:rPr kumimoji="1" lang="en-US" altLang="zh-CN" sz="2000" dirty="0"/>
              <a:t>OOD</a:t>
            </a:r>
            <a:r>
              <a:rPr kumimoji="1" lang="zh-CN" altLang="en-US" sz="2000" dirty="0"/>
              <a:t>数据集来探究</a:t>
            </a:r>
            <a:r>
              <a:rPr kumimoji="1" lang="en-US" altLang="zh-CN" sz="2000" dirty="0"/>
              <a:t>VQA</a:t>
            </a:r>
            <a:r>
              <a:rPr kumimoji="1" lang="zh-CN" altLang="en-US" sz="2000" dirty="0"/>
              <a:t>问题中除了语言偏见外的其他短路径。当</a:t>
            </a:r>
            <a:r>
              <a:rPr kumimoji="1" lang="en-US" altLang="zh-CN" sz="2000" dirty="0"/>
              <a:t>VQA</a:t>
            </a:r>
            <a:r>
              <a:rPr kumimoji="1" lang="zh-CN" altLang="en-US" sz="2000" dirty="0"/>
              <a:t>模型在各个短路径对应的</a:t>
            </a:r>
            <a:r>
              <a:rPr kumimoji="1" lang="en-US" altLang="zh-CN" sz="2000" dirty="0"/>
              <a:t>OOD</a:t>
            </a:r>
            <a:r>
              <a:rPr kumimoji="1" lang="zh-CN" altLang="en-US" sz="2000" dirty="0"/>
              <a:t>数据集均有所提升，这样的模型才可以更高说服力的被认为具备了</a:t>
            </a:r>
            <a:r>
              <a:rPr kumimoji="1" lang="en-US" altLang="zh-CN" sz="2000" dirty="0"/>
              <a:t>VQA</a:t>
            </a:r>
            <a:r>
              <a:rPr kumimoji="1" lang="zh-CN" altLang="en-US" sz="2000" dirty="0"/>
              <a:t>所需要的综合理解和推理。</a:t>
            </a:r>
            <a:endParaRPr kumimoji="1" lang="en-US" altLang="zh-CN" sz="2000" dirty="0"/>
          </a:p>
        </p:txBody>
      </p:sp>
      <p:sp>
        <p:nvSpPr>
          <p:cNvPr id="4" name="椭圆 3">
            <a:extLst>
              <a:ext uri="{FF2B5EF4-FFF2-40B4-BE49-F238E27FC236}">
                <a16:creationId xmlns:a16="http://schemas.microsoft.com/office/drawing/2014/main" id="{B868B510-6354-ED46-8938-100FA884743E}"/>
              </a:ext>
            </a:extLst>
          </p:cNvPr>
          <p:cNvSpPr/>
          <p:nvPr/>
        </p:nvSpPr>
        <p:spPr>
          <a:xfrm>
            <a:off x="6096000" y="2049517"/>
            <a:ext cx="3452648" cy="3342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V-A</a:t>
            </a:r>
          </a:p>
          <a:p>
            <a:pPr algn="ctr"/>
            <a:r>
              <a:rPr kumimoji="1" lang="en-US" altLang="zh-CN" dirty="0" err="1"/>
              <a:t>o.o.d.</a:t>
            </a:r>
            <a:endParaRPr kumimoji="1" lang="en-US" altLang="zh-CN" dirty="0"/>
          </a:p>
          <a:p>
            <a:pPr algn="ctr"/>
            <a:r>
              <a:rPr kumimoji="1" lang="en-US" altLang="zh-CN" dirty="0"/>
              <a:t>test #1</a:t>
            </a:r>
          </a:p>
          <a:p>
            <a:pPr algn="ctr"/>
            <a:endParaRPr kumimoji="1" lang="en-US" altLang="zh-CN" dirty="0"/>
          </a:p>
          <a:p>
            <a:pPr algn="ctr"/>
            <a:endParaRPr kumimoji="1" lang="en-US" altLang="zh-CN" dirty="0"/>
          </a:p>
          <a:p>
            <a:pPr algn="ctr"/>
            <a:endParaRPr kumimoji="1" lang="en-US" altLang="zh-CN" dirty="0"/>
          </a:p>
          <a:p>
            <a:pPr algn="ctr"/>
            <a:endParaRPr kumimoji="1" lang="en-US" altLang="zh-CN" dirty="0"/>
          </a:p>
          <a:p>
            <a:pPr algn="ctr"/>
            <a:endParaRPr kumimoji="1" lang="en-US" altLang="zh-CN" dirty="0"/>
          </a:p>
          <a:p>
            <a:pPr algn="ctr"/>
            <a:endParaRPr kumimoji="1" lang="zh-CN" altLang="en-US" dirty="0"/>
          </a:p>
        </p:txBody>
      </p:sp>
      <p:cxnSp>
        <p:nvCxnSpPr>
          <p:cNvPr id="6" name="直线连接符 5">
            <a:extLst>
              <a:ext uri="{FF2B5EF4-FFF2-40B4-BE49-F238E27FC236}">
                <a16:creationId xmlns:a16="http://schemas.microsoft.com/office/drawing/2014/main" id="{5E37A3A7-2EC4-2B46-8C94-78A7CE8AA060}"/>
              </a:ext>
            </a:extLst>
          </p:cNvPr>
          <p:cNvCxnSpPr>
            <a:cxnSpLocks/>
          </p:cNvCxnSpPr>
          <p:nvPr/>
        </p:nvCxnSpPr>
        <p:spPr>
          <a:xfrm flipV="1">
            <a:off x="8406415" y="1811861"/>
            <a:ext cx="1810407" cy="35882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文本框 6">
            <a:extLst>
              <a:ext uri="{FF2B5EF4-FFF2-40B4-BE49-F238E27FC236}">
                <a16:creationId xmlns:a16="http://schemas.microsoft.com/office/drawing/2014/main" id="{9CF34CB0-065E-AB44-BE27-7884D1C14F57}"/>
              </a:ext>
            </a:extLst>
          </p:cNvPr>
          <p:cNvSpPr txBox="1"/>
          <p:nvPr/>
        </p:nvSpPr>
        <p:spPr>
          <a:xfrm>
            <a:off x="9902388" y="1464069"/>
            <a:ext cx="1872629" cy="369332"/>
          </a:xfrm>
          <a:prstGeom prst="rect">
            <a:avLst/>
          </a:prstGeom>
          <a:noFill/>
        </p:spPr>
        <p:txBody>
          <a:bodyPr wrap="none" rtlCol="0">
            <a:spAutoFit/>
          </a:bodyPr>
          <a:lstStyle/>
          <a:p>
            <a:r>
              <a:rPr kumimoji="1" lang="en-US" altLang="zh-CN" dirty="0"/>
              <a:t>Shortcut</a:t>
            </a:r>
            <a:r>
              <a:rPr kumimoji="1" lang="zh-CN" altLang="en-US" dirty="0"/>
              <a:t> </a:t>
            </a:r>
            <a:r>
              <a:rPr kumimoji="1" lang="en-US" altLang="zh-CN" dirty="0"/>
              <a:t>solution</a:t>
            </a:r>
            <a:endParaRPr kumimoji="1" lang="zh-CN" altLang="en-US" dirty="0"/>
          </a:p>
        </p:txBody>
      </p:sp>
      <p:sp>
        <p:nvSpPr>
          <p:cNvPr id="8" name="椭圆 7">
            <a:extLst>
              <a:ext uri="{FF2B5EF4-FFF2-40B4-BE49-F238E27FC236}">
                <a16:creationId xmlns:a16="http://schemas.microsoft.com/office/drawing/2014/main" id="{81DA6B4E-5CCD-784D-BE37-4872806B3A33}"/>
              </a:ext>
            </a:extLst>
          </p:cNvPr>
          <p:cNvSpPr/>
          <p:nvPr/>
        </p:nvSpPr>
        <p:spPr>
          <a:xfrm>
            <a:off x="7761889" y="3565208"/>
            <a:ext cx="331076" cy="42252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连接符 8">
            <a:extLst>
              <a:ext uri="{FF2B5EF4-FFF2-40B4-BE49-F238E27FC236}">
                <a16:creationId xmlns:a16="http://schemas.microsoft.com/office/drawing/2014/main" id="{306933D1-3C31-484F-8DB8-D323D470DBFA}"/>
              </a:ext>
            </a:extLst>
          </p:cNvPr>
          <p:cNvCxnSpPr/>
          <p:nvPr/>
        </p:nvCxnSpPr>
        <p:spPr>
          <a:xfrm flipV="1">
            <a:off x="7993117" y="3277010"/>
            <a:ext cx="1810407" cy="358829"/>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文本框 9">
            <a:extLst>
              <a:ext uri="{FF2B5EF4-FFF2-40B4-BE49-F238E27FC236}">
                <a16:creationId xmlns:a16="http://schemas.microsoft.com/office/drawing/2014/main" id="{4187FC4B-DF6C-1C45-9457-A73DB6793318}"/>
              </a:ext>
            </a:extLst>
          </p:cNvPr>
          <p:cNvSpPr txBox="1"/>
          <p:nvPr/>
        </p:nvSpPr>
        <p:spPr>
          <a:xfrm>
            <a:off x="9720756" y="2914930"/>
            <a:ext cx="1925527" cy="369332"/>
          </a:xfrm>
          <a:prstGeom prst="rect">
            <a:avLst/>
          </a:prstGeom>
          <a:noFill/>
        </p:spPr>
        <p:txBody>
          <a:bodyPr wrap="none" rtlCol="0">
            <a:spAutoFit/>
          </a:bodyPr>
          <a:lstStyle/>
          <a:p>
            <a:r>
              <a:rPr kumimoji="1" lang="en-US" altLang="zh-CN" dirty="0"/>
              <a:t>Intended</a:t>
            </a:r>
            <a:r>
              <a:rPr kumimoji="1" lang="zh-CN" altLang="en-US" dirty="0"/>
              <a:t> </a:t>
            </a:r>
            <a:r>
              <a:rPr kumimoji="1" lang="en-US" altLang="zh-CN" dirty="0"/>
              <a:t>solution</a:t>
            </a:r>
            <a:endParaRPr kumimoji="1" lang="zh-CN" altLang="en-US" dirty="0"/>
          </a:p>
        </p:txBody>
      </p:sp>
      <p:sp>
        <p:nvSpPr>
          <p:cNvPr id="11" name="椭圆 10">
            <a:extLst>
              <a:ext uri="{FF2B5EF4-FFF2-40B4-BE49-F238E27FC236}">
                <a16:creationId xmlns:a16="http://schemas.microsoft.com/office/drawing/2014/main" id="{5FD8843F-CEF4-2F40-AE2E-0A3B89F6C75A}"/>
              </a:ext>
            </a:extLst>
          </p:cNvPr>
          <p:cNvSpPr/>
          <p:nvPr/>
        </p:nvSpPr>
        <p:spPr>
          <a:xfrm>
            <a:off x="7260021" y="2049517"/>
            <a:ext cx="1135117" cy="2215986"/>
          </a:xfrm>
          <a:prstGeom prst="ellipse">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8D3378A8-96A6-3945-8413-83615C20B99F}"/>
              </a:ext>
            </a:extLst>
          </p:cNvPr>
          <p:cNvSpPr/>
          <p:nvPr/>
        </p:nvSpPr>
        <p:spPr>
          <a:xfrm rot="7400094">
            <a:off x="7900536" y="3217141"/>
            <a:ext cx="1135117" cy="1876157"/>
          </a:xfrm>
          <a:prstGeom prst="ellipse">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8EFBA425-537D-3E4C-A5E1-3B0137920E28}"/>
              </a:ext>
            </a:extLst>
          </p:cNvPr>
          <p:cNvSpPr txBox="1"/>
          <p:nvPr/>
        </p:nvSpPr>
        <p:spPr>
          <a:xfrm>
            <a:off x="8205407" y="3883361"/>
            <a:ext cx="979755" cy="923330"/>
          </a:xfrm>
          <a:prstGeom prst="rect">
            <a:avLst/>
          </a:prstGeom>
          <a:noFill/>
        </p:spPr>
        <p:txBody>
          <a:bodyPr wrap="none" rtlCol="0">
            <a:spAutoFit/>
          </a:bodyPr>
          <a:lstStyle/>
          <a:p>
            <a:r>
              <a:rPr kumimoji="1" lang="zh-CN" altLang="en-US" dirty="0">
                <a:solidFill>
                  <a:schemeClr val="bg1"/>
                </a:solidFill>
              </a:rPr>
              <a:t> </a:t>
            </a:r>
            <a:r>
              <a:rPr kumimoji="1" lang="en" altLang="zh-CN" dirty="0">
                <a:solidFill>
                  <a:schemeClr val="bg1"/>
                </a:solidFill>
              </a:rPr>
              <a:t>V+Q-A</a:t>
            </a:r>
          </a:p>
          <a:p>
            <a:r>
              <a:rPr kumimoji="1" lang="zh-CN" altLang="en-US" dirty="0">
                <a:solidFill>
                  <a:schemeClr val="bg1"/>
                </a:solidFill>
              </a:rPr>
              <a:t> </a:t>
            </a:r>
            <a:r>
              <a:rPr kumimoji="1" lang="en-US" altLang="zh-CN" dirty="0" err="1">
                <a:solidFill>
                  <a:schemeClr val="bg1"/>
                </a:solidFill>
              </a:rPr>
              <a:t>o.o.d.</a:t>
            </a:r>
            <a:endParaRPr kumimoji="1" lang="en" altLang="zh-CN" dirty="0">
              <a:solidFill>
                <a:schemeClr val="bg1"/>
              </a:solidFill>
            </a:endParaRPr>
          </a:p>
          <a:p>
            <a:r>
              <a:rPr kumimoji="1" lang="en" altLang="zh-CN" dirty="0">
                <a:solidFill>
                  <a:schemeClr val="bg1"/>
                </a:solidFill>
              </a:rPr>
              <a:t>test #</a:t>
            </a:r>
            <a:r>
              <a:rPr kumimoji="1" lang="en-US" altLang="zh-CN" dirty="0">
                <a:solidFill>
                  <a:schemeClr val="bg1"/>
                </a:solidFill>
              </a:rPr>
              <a:t>2</a:t>
            </a:r>
            <a:endParaRPr kumimoji="1" lang="en" altLang="zh-CN" dirty="0">
              <a:solidFill>
                <a:schemeClr val="bg1"/>
              </a:solidFill>
            </a:endParaRPr>
          </a:p>
        </p:txBody>
      </p:sp>
      <p:sp>
        <p:nvSpPr>
          <p:cNvPr id="14" name="椭圆 13">
            <a:extLst>
              <a:ext uri="{FF2B5EF4-FFF2-40B4-BE49-F238E27FC236}">
                <a16:creationId xmlns:a16="http://schemas.microsoft.com/office/drawing/2014/main" id="{D2039EFC-79A6-CE49-B038-6D1B4EBD515A}"/>
              </a:ext>
            </a:extLst>
          </p:cNvPr>
          <p:cNvSpPr/>
          <p:nvPr/>
        </p:nvSpPr>
        <p:spPr>
          <a:xfrm rot="14128771">
            <a:off x="6870523" y="3229999"/>
            <a:ext cx="1135117" cy="1876157"/>
          </a:xfrm>
          <a:prstGeom prst="ellipse">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401A6A1C-5D7C-474E-BBCD-B227F3675869}"/>
              </a:ext>
            </a:extLst>
          </p:cNvPr>
          <p:cNvSpPr txBox="1"/>
          <p:nvPr/>
        </p:nvSpPr>
        <p:spPr>
          <a:xfrm>
            <a:off x="6745864" y="3888849"/>
            <a:ext cx="867545" cy="923330"/>
          </a:xfrm>
          <a:prstGeom prst="rect">
            <a:avLst/>
          </a:prstGeom>
          <a:noFill/>
        </p:spPr>
        <p:txBody>
          <a:bodyPr wrap="none" rtlCol="0">
            <a:spAutoFit/>
          </a:bodyPr>
          <a:lstStyle/>
          <a:p>
            <a:r>
              <a:rPr kumimoji="1" lang="en" altLang="zh-CN" dirty="0">
                <a:solidFill>
                  <a:schemeClr val="bg1"/>
                </a:solidFill>
              </a:rPr>
              <a:t>Q</a:t>
            </a:r>
            <a:r>
              <a:rPr kumimoji="1" lang="en-US" altLang="zh-CN" dirty="0">
                <a:solidFill>
                  <a:schemeClr val="bg1"/>
                </a:solidFill>
              </a:rPr>
              <a:t>-</a:t>
            </a:r>
            <a:r>
              <a:rPr kumimoji="1" lang="en" altLang="zh-CN" dirty="0">
                <a:solidFill>
                  <a:schemeClr val="bg1"/>
                </a:solidFill>
              </a:rPr>
              <a:t>A</a:t>
            </a:r>
          </a:p>
          <a:p>
            <a:r>
              <a:rPr kumimoji="1" lang="en" altLang="zh-CN" dirty="0" err="1">
                <a:solidFill>
                  <a:schemeClr val="bg1"/>
                </a:solidFill>
              </a:rPr>
              <a:t>o.o.d.</a:t>
            </a:r>
            <a:endParaRPr kumimoji="1" lang="en" altLang="zh-CN" dirty="0">
              <a:solidFill>
                <a:schemeClr val="bg1"/>
              </a:solidFill>
            </a:endParaRPr>
          </a:p>
          <a:p>
            <a:r>
              <a:rPr kumimoji="1" lang="en" altLang="zh-CN" dirty="0">
                <a:solidFill>
                  <a:schemeClr val="bg1"/>
                </a:solidFill>
              </a:rPr>
              <a:t>test #</a:t>
            </a:r>
            <a:r>
              <a:rPr kumimoji="1" lang="en-US" altLang="zh-CN" dirty="0">
                <a:solidFill>
                  <a:schemeClr val="bg1"/>
                </a:solidFill>
              </a:rPr>
              <a:t>3</a:t>
            </a:r>
            <a:endParaRPr kumimoji="1" lang="en" altLang="zh-CN" dirty="0">
              <a:solidFill>
                <a:schemeClr val="bg1"/>
              </a:solidFill>
            </a:endParaRPr>
          </a:p>
        </p:txBody>
      </p:sp>
      <p:sp>
        <p:nvSpPr>
          <p:cNvPr id="16" name="文本框 15">
            <a:extLst>
              <a:ext uri="{FF2B5EF4-FFF2-40B4-BE49-F238E27FC236}">
                <a16:creationId xmlns:a16="http://schemas.microsoft.com/office/drawing/2014/main" id="{FBB43D86-AA99-4A4B-87C9-0532D0843146}"/>
              </a:ext>
            </a:extLst>
          </p:cNvPr>
          <p:cNvSpPr txBox="1"/>
          <p:nvPr/>
        </p:nvSpPr>
        <p:spPr>
          <a:xfrm>
            <a:off x="9779876" y="3339525"/>
            <a:ext cx="2204450" cy="369332"/>
          </a:xfrm>
          <a:prstGeom prst="rect">
            <a:avLst/>
          </a:prstGeom>
          <a:noFill/>
        </p:spPr>
        <p:txBody>
          <a:bodyPr wrap="none" rtlCol="0">
            <a:spAutoFit/>
          </a:bodyPr>
          <a:lstStyle/>
          <a:p>
            <a:r>
              <a:rPr kumimoji="1" lang="zh-CN" altLang="en-US" dirty="0"/>
              <a:t>综合理解</a:t>
            </a:r>
            <a:r>
              <a:rPr kumimoji="1" lang="en-US" altLang="zh-CN" dirty="0"/>
              <a:t>&amp;</a:t>
            </a:r>
            <a:r>
              <a:rPr kumimoji="1" lang="zh-CN" altLang="en-US" dirty="0"/>
              <a:t>推理能力</a:t>
            </a:r>
          </a:p>
        </p:txBody>
      </p:sp>
    </p:spTree>
    <p:extLst>
      <p:ext uri="{BB962C8B-B14F-4D97-AF65-F5344CB8AC3E}">
        <p14:creationId xmlns:p14="http://schemas.microsoft.com/office/powerpoint/2010/main" val="34161079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3BB35B-024A-7B42-828A-4E2FD6EA1C5F}"/>
              </a:ext>
            </a:extLst>
          </p:cNvPr>
          <p:cNvSpPr>
            <a:spLocks noGrp="1"/>
          </p:cNvSpPr>
          <p:nvPr>
            <p:ph type="title"/>
          </p:nvPr>
        </p:nvSpPr>
        <p:spPr>
          <a:xfrm>
            <a:off x="419745" y="380624"/>
            <a:ext cx="11110993" cy="1325563"/>
          </a:xfrm>
        </p:spPr>
        <p:txBody>
          <a:bodyPr/>
          <a:lstStyle/>
          <a:p>
            <a:r>
              <a:rPr kumimoji="1" lang="en-US" altLang="zh-CN" dirty="0"/>
              <a:t>Q2.</a:t>
            </a:r>
            <a:r>
              <a:rPr kumimoji="1" lang="zh-CN" altLang="en-US" dirty="0"/>
              <a:t>语言偏见</a:t>
            </a:r>
            <a:r>
              <a:rPr kumimoji="1" lang="en-US" altLang="zh-CN" dirty="0"/>
              <a:t>(</a:t>
            </a:r>
            <a:r>
              <a:rPr kumimoji="1" lang="en" altLang="zh-CN" dirty="0"/>
              <a:t>QA</a:t>
            </a:r>
            <a:r>
              <a:rPr kumimoji="1" lang="zh-CN" altLang="en-US" dirty="0"/>
              <a:t>间</a:t>
            </a:r>
            <a:r>
              <a:rPr kumimoji="1" lang="en-US" altLang="zh-CN" dirty="0"/>
              <a:t>)</a:t>
            </a:r>
            <a:r>
              <a:rPr kumimoji="1" lang="zh-CN" altLang="en-US" dirty="0"/>
              <a:t>是</a:t>
            </a:r>
            <a:r>
              <a:rPr kumimoji="1" lang="en-US" altLang="zh-CN" dirty="0"/>
              <a:t>VQA</a:t>
            </a:r>
            <a:r>
              <a:rPr kumimoji="1" lang="zh-CN" altLang="en-US" dirty="0"/>
              <a:t>中唯一的短路径吗？</a:t>
            </a:r>
          </a:p>
        </p:txBody>
      </p:sp>
      <p:sp>
        <p:nvSpPr>
          <p:cNvPr id="3" name="内容占位符 2">
            <a:extLst>
              <a:ext uri="{FF2B5EF4-FFF2-40B4-BE49-F238E27FC236}">
                <a16:creationId xmlns:a16="http://schemas.microsoft.com/office/drawing/2014/main" id="{138BCEBA-1CC0-9F4B-9551-292C949E6F00}"/>
              </a:ext>
            </a:extLst>
          </p:cNvPr>
          <p:cNvSpPr>
            <a:spLocks noGrp="1"/>
          </p:cNvSpPr>
          <p:nvPr>
            <p:ph idx="1"/>
          </p:nvPr>
        </p:nvSpPr>
        <p:spPr/>
        <p:txBody>
          <a:bodyPr>
            <a:normAutofit/>
          </a:bodyPr>
          <a:lstStyle/>
          <a:p>
            <a:r>
              <a:rPr kumimoji="1" lang="zh-CN" altLang="en-US" sz="2400" dirty="0"/>
              <a:t>猜测：</a:t>
            </a:r>
            <a:r>
              <a:rPr kumimoji="1" lang="en-US" altLang="zh-CN" sz="2400" dirty="0"/>
              <a:t>VQA</a:t>
            </a:r>
            <a:r>
              <a:rPr kumimoji="1" lang="zh-CN" altLang="en-US" sz="2400" dirty="0"/>
              <a:t>中不仅包含着</a:t>
            </a:r>
            <a:r>
              <a:rPr kumimoji="1" lang="en" altLang="zh-CN" sz="2400" dirty="0"/>
              <a:t>Q</a:t>
            </a:r>
            <a:r>
              <a:rPr kumimoji="1" lang="en-US" altLang="zh-CN" sz="2400" dirty="0"/>
              <a:t>- 〉</a:t>
            </a:r>
            <a:r>
              <a:rPr kumimoji="1" lang="en" altLang="zh-CN" sz="2400" dirty="0"/>
              <a:t>A</a:t>
            </a:r>
            <a:r>
              <a:rPr kumimoji="1" lang="zh-CN" altLang="en-US" sz="2400" dirty="0"/>
              <a:t>的短路径，也存在</a:t>
            </a:r>
            <a:r>
              <a:rPr kumimoji="1" lang="en" altLang="zh-CN" sz="2400" dirty="0"/>
              <a:t>V-&gt;A</a:t>
            </a:r>
            <a:r>
              <a:rPr kumimoji="1" lang="zh-CN" altLang="en-US" sz="2400" dirty="0"/>
              <a:t>两者间以及和</a:t>
            </a:r>
            <a:r>
              <a:rPr kumimoji="1" lang="en" altLang="zh-CN" sz="2400" dirty="0"/>
              <a:t>VQ-&gt;A</a:t>
            </a:r>
            <a:r>
              <a:rPr kumimoji="1" lang="zh-CN" altLang="en-US" sz="2400" dirty="0"/>
              <a:t>三者间的短路径。</a:t>
            </a:r>
          </a:p>
          <a:p>
            <a:r>
              <a:rPr kumimoji="1" lang="zh-CN" altLang="en-US" sz="2400" dirty="0"/>
              <a:t>数据集构造：</a:t>
            </a:r>
            <a:endParaRPr kumimoji="1" lang="en-US" altLang="zh-CN" sz="2400" dirty="0"/>
          </a:p>
          <a:p>
            <a:pPr lvl="1"/>
            <a:r>
              <a:rPr kumimoji="1" lang="en-US" altLang="zh-CN" sz="2000" dirty="0"/>
              <a:t>1.</a:t>
            </a:r>
            <a:r>
              <a:rPr kumimoji="1" lang="zh-CN" altLang="en-US" sz="2000" dirty="0"/>
              <a:t>基于“</a:t>
            </a:r>
            <a:r>
              <a:rPr kumimoji="1" lang="en" altLang="zh-CN" sz="2000" b="1" i="1" dirty="0"/>
              <a:t>V-&gt;A</a:t>
            </a:r>
            <a:r>
              <a:rPr kumimoji="1" lang="zh-CN" altLang="en-US" sz="2000" b="1" i="1" dirty="0"/>
              <a:t>存在短路径</a:t>
            </a:r>
            <a:r>
              <a:rPr kumimoji="1" lang="zh-CN" altLang="en-US" sz="2000" dirty="0"/>
              <a:t>”的假设，构造出</a:t>
            </a:r>
            <a:r>
              <a:rPr kumimoji="1" lang="zh-CN" altLang="en-US" sz="2000" u="sng" dirty="0"/>
              <a:t>令训练集和测试集在同一个</a:t>
            </a:r>
            <a:r>
              <a:rPr kumimoji="1" lang="en-US" altLang="zh-CN" sz="2000" u="sng" dirty="0"/>
              <a:t>object</a:t>
            </a:r>
            <a:r>
              <a:rPr kumimoji="1" lang="zh-CN" altLang="en-US" sz="2000" u="sng" dirty="0"/>
              <a:t>下有不同的答案分布</a:t>
            </a:r>
            <a:r>
              <a:rPr kumimoji="1" lang="zh-CN" altLang="en-US" sz="2000" dirty="0"/>
              <a:t>。同样选取</a:t>
            </a:r>
            <a:r>
              <a:rPr kumimoji="1" lang="en-US" altLang="zh-CN" sz="2000" dirty="0"/>
              <a:t>N</a:t>
            </a:r>
            <a:r>
              <a:rPr kumimoji="1" lang="zh-CN" altLang="en-US" sz="2000" dirty="0"/>
              <a:t>个</a:t>
            </a:r>
            <a:r>
              <a:rPr kumimoji="1" lang="en-US" altLang="zh-CN" sz="2000" dirty="0"/>
              <a:t>object</a:t>
            </a:r>
            <a:r>
              <a:rPr kumimoji="1" lang="zh-CN" altLang="en-US" sz="2000" dirty="0"/>
              <a:t>来覆盖大部分问题。</a:t>
            </a:r>
            <a:endParaRPr kumimoji="1" lang="en-US" altLang="zh-CN" sz="2000" dirty="0"/>
          </a:p>
          <a:p>
            <a:pPr lvl="1"/>
            <a:r>
              <a:rPr kumimoji="1" lang="en-US" altLang="zh-CN" sz="2000" dirty="0"/>
              <a:t>2.</a:t>
            </a:r>
            <a:r>
              <a:rPr kumimoji="1" lang="zh-CN" altLang="en-US" sz="2000" dirty="0"/>
              <a:t>基于“</a:t>
            </a:r>
            <a:r>
              <a:rPr kumimoji="1" lang="en-US" altLang="zh-CN" sz="2000" b="1" i="1" dirty="0"/>
              <a:t>VQ-&gt;A</a:t>
            </a:r>
            <a:r>
              <a:rPr kumimoji="1" lang="zh-CN" altLang="en-US" sz="2000" b="1" i="1" dirty="0"/>
              <a:t>存在短路径</a:t>
            </a:r>
            <a:r>
              <a:rPr kumimoji="1" lang="zh-CN" altLang="en-US" sz="2000" dirty="0"/>
              <a:t>”的假设，构造出</a:t>
            </a:r>
            <a:r>
              <a:rPr kumimoji="1" lang="zh-CN" altLang="en-US" sz="2000" u="sng" dirty="0"/>
              <a:t>令训练集和测试集在同一个“</a:t>
            </a:r>
            <a:r>
              <a:rPr kumimoji="1" lang="en" altLang="zh-CN" sz="2000" u="sng" dirty="0"/>
              <a:t>object-word</a:t>
            </a:r>
            <a:r>
              <a:rPr kumimoji="1" lang="zh-CN" altLang="en-US" sz="2000" u="sng" dirty="0"/>
              <a:t> </a:t>
            </a:r>
            <a:r>
              <a:rPr kumimoji="1" lang="en-US" altLang="zh-CN" sz="2000" u="sng" dirty="0"/>
              <a:t>pair</a:t>
            </a:r>
            <a:r>
              <a:rPr kumimoji="1" lang="en" altLang="zh-CN" sz="2000" u="sng" dirty="0"/>
              <a:t>”</a:t>
            </a:r>
            <a:r>
              <a:rPr kumimoji="1" lang="zh-CN" altLang="en-US" sz="2000" u="sng" dirty="0"/>
              <a:t>搭配有着不同的答案分布。</a:t>
            </a:r>
            <a:r>
              <a:rPr kumimoji="1" lang="zh-CN" altLang="en-US" sz="2000" dirty="0"/>
              <a:t>此处的问题词还是只当成共同的单词。</a:t>
            </a:r>
            <a:endParaRPr kumimoji="1" lang="en-US" altLang="zh-CN" sz="2000" dirty="0"/>
          </a:p>
          <a:p>
            <a:r>
              <a:rPr kumimoji="1" lang="zh-CN" altLang="en-US" sz="2400" dirty="0"/>
              <a:t>模型：同上</a:t>
            </a:r>
            <a:r>
              <a:rPr kumimoji="1" lang="en-US" altLang="zh-CN" sz="2400" dirty="0" err="1"/>
              <a:t>UpDn</a:t>
            </a:r>
            <a:r>
              <a:rPr kumimoji="1" lang="zh-CN" altLang="en-US" sz="2400" dirty="0"/>
              <a:t>，</a:t>
            </a:r>
            <a:r>
              <a:rPr kumimoji="1" lang="en-US" altLang="zh-CN" sz="2400" dirty="0"/>
              <a:t>LXMERT</a:t>
            </a:r>
            <a:r>
              <a:rPr kumimoji="1" lang="zh-CN" altLang="en-US" sz="2400" dirty="0"/>
              <a:t>，</a:t>
            </a:r>
            <a:r>
              <a:rPr kumimoji="1" lang="en-US" altLang="zh-CN" sz="2400" dirty="0"/>
              <a:t>LMH</a:t>
            </a:r>
            <a:r>
              <a:rPr kumimoji="1" lang="zh-CN" altLang="en-US" sz="2400" dirty="0"/>
              <a:t>，</a:t>
            </a:r>
            <a:r>
              <a:rPr kumimoji="1" lang="en-US" altLang="zh-CN" sz="2400" dirty="0"/>
              <a:t>SSL</a:t>
            </a:r>
          </a:p>
          <a:p>
            <a:r>
              <a:rPr kumimoji="1" lang="zh-CN" altLang="en-US" sz="2400" dirty="0"/>
              <a:t>预期实验结果和结论：</a:t>
            </a:r>
            <a:endParaRPr kumimoji="1" lang="en-US" altLang="zh-CN" sz="2400" dirty="0"/>
          </a:p>
          <a:p>
            <a:pPr lvl="1"/>
            <a:r>
              <a:rPr kumimoji="1" lang="zh-CN" altLang="en-US" sz="2000" dirty="0"/>
              <a:t>模型在这两个数据集上的表现要比在</a:t>
            </a:r>
            <a:r>
              <a:rPr kumimoji="1" lang="en-US" altLang="zh-CN" sz="2000" dirty="0"/>
              <a:t>IID</a:t>
            </a:r>
            <a:r>
              <a:rPr kumimoji="1" lang="zh-CN" altLang="en-US" sz="2000" dirty="0"/>
              <a:t>上差很多，说明存在这些短路径。</a:t>
            </a:r>
            <a:endParaRPr kumimoji="1" lang="en-US" altLang="zh-CN" sz="2000" dirty="0"/>
          </a:p>
          <a:p>
            <a:pPr lvl="1"/>
            <a:r>
              <a:rPr kumimoji="1" lang="zh-CN" altLang="en-US" sz="2000" dirty="0"/>
              <a:t>这里最好要给出</a:t>
            </a:r>
            <a:r>
              <a:rPr kumimoji="1" lang="en-US" altLang="zh-CN" sz="2000" dirty="0"/>
              <a:t>case</a:t>
            </a:r>
            <a:r>
              <a:rPr kumimoji="1" lang="zh-CN" altLang="en-US" sz="2000" dirty="0"/>
              <a:t> </a:t>
            </a:r>
            <a:r>
              <a:rPr kumimoji="1" lang="en-US" altLang="zh-CN" sz="2000" dirty="0"/>
              <a:t>study</a:t>
            </a:r>
            <a:r>
              <a:rPr kumimoji="1" lang="zh-CN" altLang="en-US" sz="2000" dirty="0"/>
              <a:t>。</a:t>
            </a:r>
            <a:endParaRPr kumimoji="1" lang="en-US" altLang="zh-CN" sz="2000" dirty="0"/>
          </a:p>
          <a:p>
            <a:pPr lvl="1"/>
            <a:endParaRPr kumimoji="1" lang="en-US" altLang="zh-CN" sz="2000" dirty="0"/>
          </a:p>
        </p:txBody>
      </p:sp>
    </p:spTree>
    <p:extLst>
      <p:ext uri="{BB962C8B-B14F-4D97-AF65-F5344CB8AC3E}">
        <p14:creationId xmlns:p14="http://schemas.microsoft.com/office/powerpoint/2010/main" val="22390660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CBE03A1-1912-4D45-B8D9-DD5A5E75EBC6}"/>
              </a:ext>
            </a:extLst>
          </p:cNvPr>
          <p:cNvSpPr>
            <a:spLocks noGrp="1"/>
          </p:cNvSpPr>
          <p:nvPr>
            <p:ph idx="1"/>
          </p:nvPr>
        </p:nvSpPr>
        <p:spPr/>
        <p:txBody>
          <a:bodyPr/>
          <a:lstStyle/>
          <a:p>
            <a:r>
              <a:rPr kumimoji="1" lang="en-US" altLang="zh-CN" dirty="0"/>
              <a:t>Motivation</a:t>
            </a:r>
            <a:r>
              <a:rPr kumimoji="1" lang="zh-CN" altLang="en-US" dirty="0"/>
              <a:t>：原有工作仅展示了</a:t>
            </a:r>
            <a:r>
              <a:rPr kumimoji="1" lang="en-US" altLang="zh-CN" dirty="0"/>
              <a:t>shortcut</a:t>
            </a:r>
            <a:r>
              <a:rPr kumimoji="1" lang="zh-CN" altLang="en-US" dirty="0"/>
              <a:t>是</a:t>
            </a:r>
            <a:r>
              <a:rPr kumimoji="1" lang="en-US" altLang="zh-CN" dirty="0"/>
              <a:t>VQA</a:t>
            </a:r>
            <a:r>
              <a:rPr kumimoji="1" lang="zh-CN" altLang="en-US" dirty="0"/>
              <a:t>数据集中的。但是很少</a:t>
            </a:r>
            <a:r>
              <a:rPr kumimoji="1" lang="en-US" altLang="zh-CN" dirty="0"/>
              <a:t>quantitative</a:t>
            </a:r>
            <a:r>
              <a:rPr kumimoji="1" lang="zh-CN" altLang="en-US" dirty="0"/>
              <a:t> </a:t>
            </a:r>
            <a:r>
              <a:rPr kumimoji="1" lang="en-US" altLang="zh-CN" dirty="0"/>
              <a:t>analysis</a:t>
            </a:r>
            <a:r>
              <a:rPr kumimoji="1" lang="zh-CN" altLang="en-US" dirty="0"/>
              <a:t>的讨论</a:t>
            </a:r>
            <a:r>
              <a:rPr kumimoji="1" lang="en-US" altLang="zh-CN" dirty="0"/>
              <a:t>shortcut</a:t>
            </a:r>
            <a:r>
              <a:rPr kumimoji="1" lang="zh-CN" altLang="en-US" dirty="0"/>
              <a:t> </a:t>
            </a:r>
            <a:r>
              <a:rPr kumimoji="1" lang="en-US" altLang="zh-CN" dirty="0"/>
              <a:t>samples</a:t>
            </a:r>
            <a:r>
              <a:rPr kumimoji="1" lang="zh-CN" altLang="en-US" dirty="0"/>
              <a:t>是如何影响模型的性能的。</a:t>
            </a:r>
          </a:p>
        </p:txBody>
      </p:sp>
      <p:sp>
        <p:nvSpPr>
          <p:cNvPr id="6" name="标题 1">
            <a:extLst>
              <a:ext uri="{FF2B5EF4-FFF2-40B4-BE49-F238E27FC236}">
                <a16:creationId xmlns:a16="http://schemas.microsoft.com/office/drawing/2014/main" id="{6B18873E-E6D9-BB45-80BB-1D4D4F2483D9}"/>
              </a:ext>
            </a:extLst>
          </p:cNvPr>
          <p:cNvSpPr>
            <a:spLocks noGrp="1"/>
          </p:cNvSpPr>
          <p:nvPr>
            <p:ph type="title"/>
          </p:nvPr>
        </p:nvSpPr>
        <p:spPr>
          <a:xfrm>
            <a:off x="838200" y="365125"/>
            <a:ext cx="10515600" cy="1325563"/>
          </a:xfrm>
        </p:spPr>
        <p:txBody>
          <a:bodyPr/>
          <a:lstStyle/>
          <a:p>
            <a:r>
              <a:rPr kumimoji="1" lang="en-US" altLang="zh-CN" dirty="0"/>
              <a:t>Q3.</a:t>
            </a:r>
            <a:r>
              <a:rPr kumimoji="1" lang="zh-CN" altLang="en-US" dirty="0"/>
              <a:t> </a:t>
            </a:r>
            <a:r>
              <a:rPr kumimoji="1" lang="en" altLang="zh-CN" dirty="0"/>
              <a:t>How the Shortcut Samples Affect Model Performance?</a:t>
            </a:r>
            <a:endParaRPr kumimoji="1" lang="zh-CN" altLang="en-US" dirty="0"/>
          </a:p>
        </p:txBody>
      </p:sp>
    </p:spTree>
    <p:extLst>
      <p:ext uri="{BB962C8B-B14F-4D97-AF65-F5344CB8AC3E}">
        <p14:creationId xmlns:p14="http://schemas.microsoft.com/office/powerpoint/2010/main" val="11328716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FC53CC-4B73-4A44-9026-79622F325988}"/>
              </a:ext>
            </a:extLst>
          </p:cNvPr>
          <p:cNvSpPr>
            <a:spLocks noGrp="1"/>
          </p:cNvSpPr>
          <p:nvPr>
            <p:ph type="title"/>
          </p:nvPr>
        </p:nvSpPr>
        <p:spPr>
          <a:xfrm>
            <a:off x="838200" y="210142"/>
            <a:ext cx="10515600" cy="1325563"/>
          </a:xfrm>
        </p:spPr>
        <p:txBody>
          <a:bodyPr/>
          <a:lstStyle/>
          <a:p>
            <a:r>
              <a:rPr kumimoji="1" lang="en-US" altLang="zh-CN" dirty="0"/>
              <a:t>Q3.</a:t>
            </a:r>
            <a:r>
              <a:rPr kumimoji="1" lang="zh-CN" altLang="en-US" dirty="0"/>
              <a:t> </a:t>
            </a:r>
            <a:r>
              <a:rPr kumimoji="1" lang="en" altLang="zh-CN" dirty="0"/>
              <a:t>How the Shortcut Samples Affect Model Performance?</a:t>
            </a:r>
            <a:endParaRPr kumimoji="1" lang="zh-CN" altLang="en-US" dirty="0"/>
          </a:p>
        </p:txBody>
      </p:sp>
      <p:sp>
        <p:nvSpPr>
          <p:cNvPr id="3" name="内容占位符 2">
            <a:extLst>
              <a:ext uri="{FF2B5EF4-FFF2-40B4-BE49-F238E27FC236}">
                <a16:creationId xmlns:a16="http://schemas.microsoft.com/office/drawing/2014/main" id="{9C72C00E-0312-434D-A51B-15B4D547DA13}"/>
              </a:ext>
            </a:extLst>
          </p:cNvPr>
          <p:cNvSpPr>
            <a:spLocks noGrp="1"/>
          </p:cNvSpPr>
          <p:nvPr>
            <p:ph idx="1"/>
          </p:nvPr>
        </p:nvSpPr>
        <p:spPr>
          <a:xfrm>
            <a:off x="838200" y="1655147"/>
            <a:ext cx="10515600" cy="5334592"/>
          </a:xfrm>
        </p:spPr>
        <p:txBody>
          <a:bodyPr>
            <a:normAutofit fontScale="77500" lnSpcReduction="20000"/>
          </a:bodyPr>
          <a:lstStyle/>
          <a:p>
            <a:r>
              <a:rPr kumimoji="1" lang="zh-CN" altLang="en-US" dirty="0"/>
              <a:t>模型： </a:t>
            </a:r>
            <a:r>
              <a:rPr kumimoji="1" lang="en-US" altLang="zh-CN" dirty="0" err="1"/>
              <a:t>UpDn</a:t>
            </a:r>
            <a:r>
              <a:rPr kumimoji="1" lang="zh-CN" altLang="en-US" dirty="0"/>
              <a:t> </a:t>
            </a:r>
            <a:r>
              <a:rPr kumimoji="1" lang="en-US" altLang="zh-CN" dirty="0"/>
              <a:t>&amp;</a:t>
            </a:r>
            <a:r>
              <a:rPr kumimoji="1" lang="zh-CN" altLang="en-US" dirty="0"/>
              <a:t> </a:t>
            </a:r>
            <a:r>
              <a:rPr kumimoji="1" lang="en-US" altLang="zh-CN" dirty="0"/>
              <a:t>LXMERT</a:t>
            </a:r>
          </a:p>
          <a:p>
            <a:r>
              <a:rPr kumimoji="1" lang="zh-CN" altLang="en-US" dirty="0"/>
              <a:t>假设：</a:t>
            </a:r>
            <a:endParaRPr kumimoji="1" lang="en-US" altLang="zh-CN" dirty="0"/>
          </a:p>
          <a:p>
            <a:pPr lvl="1"/>
            <a:r>
              <a:rPr kumimoji="1" lang="zh-CN" altLang="en-US" dirty="0"/>
              <a:t>以</a:t>
            </a:r>
            <a:r>
              <a:rPr kumimoji="1" lang="en-US" altLang="zh-CN" dirty="0"/>
              <a:t>q-category</a:t>
            </a:r>
            <a:r>
              <a:rPr kumimoji="1" lang="zh-CN" altLang="en-US" dirty="0"/>
              <a:t>到</a:t>
            </a:r>
            <a:r>
              <a:rPr kumimoji="1" lang="en-US" altLang="zh-CN" dirty="0"/>
              <a:t>A</a:t>
            </a:r>
            <a:r>
              <a:rPr kumimoji="1" lang="zh-CN" altLang="en-US" dirty="0"/>
              <a:t>的短路径为例，短路径样本即在同一个</a:t>
            </a:r>
            <a:r>
              <a:rPr kumimoji="1" lang="en-US" altLang="zh-CN" dirty="0"/>
              <a:t>q-category</a:t>
            </a:r>
            <a:r>
              <a:rPr kumimoji="1" lang="zh-CN" altLang="en-US" dirty="0"/>
              <a:t>下相较于其他样本更高频出现的样本。</a:t>
            </a:r>
            <a:endParaRPr kumimoji="1" lang="en-US" altLang="zh-CN" dirty="0"/>
          </a:p>
          <a:p>
            <a:r>
              <a:rPr kumimoji="1" lang="zh-CN" altLang="en-US" dirty="0"/>
              <a:t>猜测：</a:t>
            </a:r>
            <a:endParaRPr lang="en-US" altLang="zh-CN" dirty="0"/>
          </a:p>
          <a:p>
            <a:pPr lvl="1"/>
            <a:r>
              <a:rPr kumimoji="1" lang="zh-CN" altLang="en-US" dirty="0"/>
              <a:t> 短路径的学习会阻碍模型的</a:t>
            </a:r>
            <a:r>
              <a:rPr kumimoji="1" lang="en-US" altLang="zh-CN" dirty="0"/>
              <a:t>comprehension</a:t>
            </a:r>
            <a:r>
              <a:rPr kumimoji="1" lang="zh-CN" altLang="en-US" dirty="0"/>
              <a:t>和</a:t>
            </a:r>
            <a:r>
              <a:rPr kumimoji="1" lang="en-US" altLang="zh-CN" dirty="0"/>
              <a:t>reasoning</a:t>
            </a:r>
            <a:r>
              <a:rPr kumimoji="1" lang="zh-CN" altLang="en-US" dirty="0"/>
              <a:t>的能力。</a:t>
            </a:r>
            <a:endParaRPr kumimoji="1" lang="en-US" altLang="zh-CN" dirty="0"/>
          </a:p>
          <a:p>
            <a:r>
              <a:rPr kumimoji="1" lang="zh-CN" altLang="en-US" dirty="0"/>
              <a:t>数据集构造：</a:t>
            </a:r>
            <a:endParaRPr kumimoji="1" lang="en-US" altLang="zh-CN" dirty="0"/>
          </a:p>
          <a:p>
            <a:pPr lvl="1"/>
            <a:r>
              <a:rPr kumimoji="1" lang="zh-CN" altLang="en-US" dirty="0"/>
              <a:t>我们先从原始的</a:t>
            </a:r>
            <a:r>
              <a:rPr kumimoji="1" lang="en-US" altLang="zh-CN" dirty="0"/>
              <a:t>IID</a:t>
            </a:r>
            <a:r>
              <a:rPr kumimoji="1" lang="zh-CN" altLang="en-US" dirty="0"/>
              <a:t>数据集中随机选出</a:t>
            </a:r>
            <a:r>
              <a:rPr kumimoji="1" lang="en-US" altLang="zh-CN" dirty="0"/>
              <a:t>50%</a:t>
            </a:r>
            <a:r>
              <a:rPr kumimoji="1" lang="zh-CN" altLang="en-US" dirty="0"/>
              <a:t>的数据。</a:t>
            </a:r>
            <a:endParaRPr kumimoji="1" lang="en-US" altLang="zh-CN" dirty="0"/>
          </a:p>
          <a:p>
            <a:pPr lvl="1"/>
            <a:r>
              <a:rPr kumimoji="1" lang="zh-CN" altLang="en-US" dirty="0"/>
              <a:t>以</a:t>
            </a:r>
            <a:r>
              <a:rPr kumimoji="1" lang="en-US" altLang="zh-CN" dirty="0"/>
              <a:t>q-category</a:t>
            </a:r>
            <a:r>
              <a:rPr kumimoji="1" lang="zh-CN" altLang="en-US" dirty="0"/>
              <a:t>到</a:t>
            </a:r>
            <a:r>
              <a:rPr kumimoji="1" lang="en-US" altLang="zh-CN" dirty="0"/>
              <a:t>A</a:t>
            </a:r>
            <a:r>
              <a:rPr kumimoji="1" lang="zh-CN" altLang="en-US" dirty="0"/>
              <a:t>的短路径为例（便于大家直观理解和</a:t>
            </a:r>
            <a:r>
              <a:rPr kumimoji="1" lang="en-US" altLang="zh-CN" dirty="0"/>
              <a:t>follow</a:t>
            </a:r>
            <a:r>
              <a:rPr kumimoji="1" lang="zh-CN" altLang="en-US" dirty="0"/>
              <a:t>）</a:t>
            </a:r>
            <a:endParaRPr kumimoji="1" lang="en-US" altLang="zh-CN" dirty="0"/>
          </a:p>
          <a:p>
            <a:pPr lvl="1"/>
            <a:r>
              <a:rPr kumimoji="1" lang="zh-CN" altLang="en-US" dirty="0"/>
              <a:t>首先我们将测试集拆分成两部分，即“短路径样本”和“</a:t>
            </a:r>
            <a:r>
              <a:rPr kumimoji="1" lang="en-US" altLang="zh-CN" dirty="0"/>
              <a:t>challenging</a:t>
            </a:r>
            <a:r>
              <a:rPr kumimoji="1" lang="zh-CN" altLang="en-US" dirty="0"/>
              <a:t>样本” 。具体来说，对训练集中每一个</a:t>
            </a:r>
            <a:r>
              <a:rPr kumimoji="1" lang="en-US" altLang="zh-CN" dirty="0"/>
              <a:t>category</a:t>
            </a:r>
            <a:r>
              <a:rPr kumimoji="1" lang="zh-CN" altLang="en-US" dirty="0"/>
              <a:t>下所有答案出现的次数取均值，该</a:t>
            </a:r>
            <a:r>
              <a:rPr kumimoji="1" lang="en-US" altLang="zh-CN" dirty="0"/>
              <a:t>category</a:t>
            </a:r>
            <a:r>
              <a:rPr kumimoji="1" lang="zh-CN" altLang="en-US" dirty="0"/>
              <a:t>下出现频次在该均值</a:t>
            </a:r>
            <a:r>
              <a:rPr kumimoji="1" lang="en-US" altLang="zh-CN" dirty="0"/>
              <a:t>10</a:t>
            </a:r>
            <a:r>
              <a:rPr kumimoji="1" lang="zh-CN" altLang="en-US" dirty="0"/>
              <a:t>倍以上的答案对应的样本则认为是短路径样本。其他的为</a:t>
            </a:r>
            <a:r>
              <a:rPr kumimoji="1" lang="en-US" altLang="zh-CN" dirty="0"/>
              <a:t>challenging</a:t>
            </a:r>
            <a:r>
              <a:rPr kumimoji="1" lang="zh-CN" altLang="en-US" dirty="0"/>
              <a:t>样本。</a:t>
            </a:r>
            <a:endParaRPr kumimoji="1" lang="en-US" altLang="zh-CN" dirty="0"/>
          </a:p>
          <a:p>
            <a:pPr lvl="1"/>
            <a:r>
              <a:rPr kumimoji="1" lang="zh-CN" altLang="en-US" dirty="0"/>
              <a:t>我们通过过调整训练集中“短路径样本” 在总数据集上的比例，来探究短路径样本对模型性能的影响。</a:t>
            </a:r>
            <a:r>
              <a:rPr kumimoji="1" lang="en-US" altLang="zh-CN" dirty="0"/>
              <a:t>(</a:t>
            </a:r>
            <a:r>
              <a:rPr kumimoji="1" lang="zh-CN" altLang="en-US" dirty="0"/>
              <a:t>注意两点：</a:t>
            </a:r>
            <a:r>
              <a:rPr kumimoji="1" lang="en-US" altLang="zh-CN" dirty="0"/>
              <a:t>1.</a:t>
            </a:r>
            <a:r>
              <a:rPr kumimoji="1" lang="zh-CN" altLang="en-US" dirty="0"/>
              <a:t>令数据集总量一致  </a:t>
            </a:r>
            <a:r>
              <a:rPr kumimoji="1" lang="en-US" altLang="zh-CN" dirty="0"/>
              <a:t>2.</a:t>
            </a:r>
            <a:r>
              <a:rPr kumimoji="1" lang="zh-CN" altLang="en-US" dirty="0"/>
              <a:t>不改变短路径各个类别之间的相对比例</a:t>
            </a:r>
            <a:r>
              <a:rPr kumimoji="1" lang="en-US" altLang="zh-CN" dirty="0"/>
              <a:t>)</a:t>
            </a:r>
          </a:p>
          <a:p>
            <a:r>
              <a:rPr kumimoji="1" lang="zh-CN" altLang="en-US" dirty="0"/>
              <a:t>预期实验结果：</a:t>
            </a:r>
            <a:endParaRPr kumimoji="1" lang="en-US" altLang="zh-CN" dirty="0"/>
          </a:p>
          <a:p>
            <a:pPr lvl="1"/>
            <a:r>
              <a:rPr kumimoji="1" lang="zh-CN" altLang="en-US" dirty="0"/>
              <a:t>当我们将训练集中的</a:t>
            </a:r>
            <a:r>
              <a:rPr kumimoji="1" lang="en-US" altLang="zh-CN" dirty="0"/>
              <a:t>shortcut</a:t>
            </a:r>
            <a:r>
              <a:rPr kumimoji="1" lang="zh-CN" altLang="en-US" dirty="0"/>
              <a:t>样本的比例不断提高时，</a:t>
            </a:r>
            <a:r>
              <a:rPr kumimoji="1" lang="en" altLang="zh-CN" dirty="0"/>
              <a:t>VQA</a:t>
            </a:r>
            <a:r>
              <a:rPr kumimoji="1" lang="zh-CN" altLang="en-US" dirty="0"/>
              <a:t>模型在挑战样本上的表现都出现了大幅下降。</a:t>
            </a:r>
            <a:endParaRPr kumimoji="1" lang="en-US" altLang="zh-CN" dirty="0"/>
          </a:p>
          <a:p>
            <a:pPr lvl="1"/>
            <a:r>
              <a:rPr lang="en-US" altLang="zh-CN" dirty="0"/>
              <a:t>shortcut</a:t>
            </a:r>
            <a:r>
              <a:rPr lang="zh-CN" altLang="en-US" dirty="0"/>
              <a:t>样本比例较低时在</a:t>
            </a:r>
            <a:r>
              <a:rPr lang="en-US" altLang="zh-CN" dirty="0"/>
              <a:t>shortcut</a:t>
            </a:r>
            <a:r>
              <a:rPr lang="zh-CN" altLang="en-US" dirty="0"/>
              <a:t>样本上的表现也非常好，增加</a:t>
            </a:r>
            <a:r>
              <a:rPr lang="en-US" altLang="zh-CN" dirty="0"/>
              <a:t>shortcut</a:t>
            </a:r>
            <a:r>
              <a:rPr lang="zh-CN" altLang="en-US" dirty="0"/>
              <a:t>样本比例仅能带来</a:t>
            </a:r>
            <a:r>
              <a:rPr lang="en-US" altLang="zh-CN" dirty="0"/>
              <a:t>shortcut</a:t>
            </a:r>
            <a:r>
              <a:rPr lang="zh-CN" altLang="en-US" dirty="0"/>
              <a:t> 测试集上很小的提升，但是会造成</a:t>
            </a:r>
            <a:r>
              <a:rPr lang="en-US" altLang="zh-CN" dirty="0" err="1"/>
              <a:t>challending</a:t>
            </a:r>
            <a:r>
              <a:rPr lang="zh-CN" altLang="en-US" dirty="0"/>
              <a:t>样本大幅下降。</a:t>
            </a:r>
            <a:endParaRPr kumimoji="1" lang="en-US" altLang="zh-CN" dirty="0"/>
          </a:p>
        </p:txBody>
      </p:sp>
    </p:spTree>
    <p:extLst>
      <p:ext uri="{BB962C8B-B14F-4D97-AF65-F5344CB8AC3E}">
        <p14:creationId xmlns:p14="http://schemas.microsoft.com/office/powerpoint/2010/main" val="4633668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FC53CC-4B73-4A44-9026-79622F325988}"/>
              </a:ext>
            </a:extLst>
          </p:cNvPr>
          <p:cNvSpPr>
            <a:spLocks noGrp="1"/>
          </p:cNvSpPr>
          <p:nvPr>
            <p:ph type="title"/>
          </p:nvPr>
        </p:nvSpPr>
        <p:spPr/>
        <p:txBody>
          <a:bodyPr/>
          <a:lstStyle/>
          <a:p>
            <a:r>
              <a:rPr kumimoji="1" lang="en-US" altLang="zh-CN" dirty="0"/>
              <a:t>Q4.</a:t>
            </a:r>
            <a:r>
              <a:rPr kumimoji="1" lang="zh-CN" altLang="en-US" dirty="0"/>
              <a:t> </a:t>
            </a:r>
            <a:r>
              <a:rPr kumimoji="1" lang="en" altLang="zh-CN" dirty="0"/>
              <a:t>Whether Memorizing</a:t>
            </a:r>
            <a:r>
              <a:rPr kumimoji="1" lang="zh-CN" altLang="en-US" dirty="0"/>
              <a:t> </a:t>
            </a:r>
            <a:r>
              <a:rPr kumimoji="1" lang="en-US" altLang="zh-CN" dirty="0"/>
              <a:t>the Shortcuts </a:t>
            </a:r>
            <a:r>
              <a:rPr kumimoji="1" lang="en" altLang="zh-CN" dirty="0"/>
              <a:t>is Easier to Learn than Reasoning?</a:t>
            </a:r>
            <a:endParaRPr kumimoji="1" lang="zh-CN" altLang="en-US" dirty="0"/>
          </a:p>
        </p:txBody>
      </p:sp>
      <p:sp>
        <p:nvSpPr>
          <p:cNvPr id="3" name="内容占位符 2">
            <a:extLst>
              <a:ext uri="{FF2B5EF4-FFF2-40B4-BE49-F238E27FC236}">
                <a16:creationId xmlns:a16="http://schemas.microsoft.com/office/drawing/2014/main" id="{9C72C00E-0312-434D-A51B-15B4D547DA13}"/>
              </a:ext>
            </a:extLst>
          </p:cNvPr>
          <p:cNvSpPr>
            <a:spLocks noGrp="1"/>
          </p:cNvSpPr>
          <p:nvPr>
            <p:ph idx="1"/>
          </p:nvPr>
        </p:nvSpPr>
        <p:spPr>
          <a:xfrm>
            <a:off x="838200" y="1825625"/>
            <a:ext cx="10515600" cy="4667250"/>
          </a:xfrm>
        </p:spPr>
        <p:txBody>
          <a:bodyPr>
            <a:normAutofit fontScale="92500" lnSpcReduction="20000"/>
          </a:bodyPr>
          <a:lstStyle/>
          <a:p>
            <a:r>
              <a:rPr kumimoji="1" lang="zh-CN" altLang="en-US" dirty="0"/>
              <a:t>模型：</a:t>
            </a:r>
            <a:r>
              <a:rPr kumimoji="1" lang="en-US" altLang="zh-CN" dirty="0"/>
              <a:t>LXMERT</a:t>
            </a:r>
          </a:p>
          <a:p>
            <a:r>
              <a:rPr kumimoji="1" lang="zh-CN" altLang="en-US" dirty="0"/>
              <a:t>猜测：</a:t>
            </a:r>
            <a:endParaRPr kumimoji="1" lang="en-US" altLang="zh-CN" dirty="0"/>
          </a:p>
          <a:p>
            <a:pPr lvl="1"/>
            <a:r>
              <a:rPr kumimoji="1" lang="zh-CN" altLang="en-US" dirty="0"/>
              <a:t>模型倾向于优先拟合</a:t>
            </a:r>
            <a:r>
              <a:rPr kumimoji="1" lang="en-US" altLang="zh-CN" dirty="0"/>
              <a:t>shortcut</a:t>
            </a:r>
            <a:r>
              <a:rPr kumimoji="1" lang="zh-CN" altLang="en-US" dirty="0"/>
              <a:t>样本，这表明记忆短路径要比学习</a:t>
            </a:r>
            <a:r>
              <a:rPr kumimoji="1" lang="en-US" altLang="zh-CN" dirty="0"/>
              <a:t>comprehension</a:t>
            </a:r>
            <a:r>
              <a:rPr kumimoji="1" lang="zh-CN" altLang="en-US" dirty="0"/>
              <a:t>和</a:t>
            </a:r>
            <a:r>
              <a:rPr kumimoji="1" lang="en-US" altLang="zh-CN" dirty="0"/>
              <a:t>reasoning</a:t>
            </a:r>
            <a:r>
              <a:rPr kumimoji="1" lang="zh-CN" altLang="en-US" dirty="0"/>
              <a:t>简单得多。 </a:t>
            </a:r>
            <a:endParaRPr kumimoji="1" lang="en-US" altLang="zh-CN" dirty="0"/>
          </a:p>
          <a:p>
            <a:r>
              <a:rPr kumimoji="1" lang="zh-CN" altLang="en-US" dirty="0"/>
              <a:t>数据集构造：</a:t>
            </a:r>
            <a:endParaRPr kumimoji="1" lang="en-US" altLang="zh-CN" dirty="0"/>
          </a:p>
          <a:p>
            <a:pPr lvl="1"/>
            <a:r>
              <a:rPr kumimoji="1" lang="en-US" altLang="zh-CN" dirty="0"/>
              <a:t>1.</a:t>
            </a:r>
            <a:r>
              <a:rPr kumimoji="1" lang="zh-CN" altLang="en-US" dirty="0"/>
              <a:t>同上页，再令短路径样本和其他样本比例保持接近</a:t>
            </a:r>
            <a:r>
              <a:rPr kumimoji="1" lang="en-US" altLang="zh-CN" dirty="0"/>
              <a:t>1:1</a:t>
            </a:r>
            <a:r>
              <a:rPr kumimoji="1" lang="zh-CN" altLang="en-US" dirty="0"/>
              <a:t>，然后对训练集中</a:t>
            </a:r>
            <a:r>
              <a:rPr kumimoji="1" lang="en-US" altLang="zh-CN" dirty="0"/>
              <a:t>shortcut</a:t>
            </a:r>
            <a:r>
              <a:rPr kumimoji="1" lang="zh-CN" altLang="en-US" dirty="0"/>
              <a:t>样本</a:t>
            </a:r>
            <a:r>
              <a:rPr kumimoji="1" lang="en-US" altLang="zh-CN" dirty="0"/>
              <a:t>/challenging</a:t>
            </a:r>
            <a:r>
              <a:rPr kumimoji="1" lang="zh-CN" altLang="en-US" dirty="0"/>
              <a:t>样本</a:t>
            </a:r>
            <a:r>
              <a:rPr kumimoji="1" lang="en-US" altLang="zh-CN" dirty="0"/>
              <a:t>)</a:t>
            </a:r>
            <a:r>
              <a:rPr kumimoji="1" lang="zh-CN" altLang="en-US" dirty="0"/>
              <a:t>分别记成绩。</a:t>
            </a:r>
            <a:endParaRPr kumimoji="1" lang="en-US" altLang="zh-CN" dirty="0">
              <a:solidFill>
                <a:srgbClr val="FF0000"/>
              </a:solidFill>
              <a:highlight>
                <a:srgbClr val="FFFF00"/>
              </a:highlight>
            </a:endParaRPr>
          </a:p>
          <a:p>
            <a:pPr lvl="1"/>
            <a:r>
              <a:rPr kumimoji="1" lang="en-US" altLang="zh-CN" dirty="0"/>
              <a:t>2.</a:t>
            </a:r>
            <a:r>
              <a:rPr lang="zh-CN" altLang="en-US" dirty="0"/>
              <a:t>比较在测试集上达到捷径样本和挑战样本上同等水平所需要的迭代次数和参数量</a:t>
            </a:r>
            <a:r>
              <a:rPr kumimoji="1" lang="zh-CN" altLang="en-US" dirty="0"/>
              <a:t>。</a:t>
            </a:r>
            <a:endParaRPr kumimoji="1" lang="en-US" altLang="zh-CN" dirty="0"/>
          </a:p>
          <a:p>
            <a:r>
              <a:rPr kumimoji="1" lang="zh-CN" altLang="en-US" dirty="0"/>
              <a:t>预期实验结果：</a:t>
            </a:r>
            <a:endParaRPr kumimoji="1" lang="en-US" altLang="zh-CN" dirty="0"/>
          </a:p>
          <a:p>
            <a:pPr lvl="1"/>
            <a:r>
              <a:rPr lang="en-US" altLang="zh-CN" dirty="0"/>
              <a:t>1.</a:t>
            </a:r>
            <a:r>
              <a:rPr lang="zh-CN" altLang="en-US" dirty="0"/>
              <a:t> 即便</a:t>
            </a:r>
            <a:r>
              <a:rPr kumimoji="1" lang="zh-CN" altLang="en-US" dirty="0"/>
              <a:t>捷径样本和其他样本比例保持接近</a:t>
            </a:r>
            <a:r>
              <a:rPr kumimoji="1" lang="en-US" altLang="zh-CN" dirty="0"/>
              <a:t>1:1</a:t>
            </a:r>
            <a:r>
              <a:rPr kumimoji="1" lang="zh-CN" altLang="en-US" dirty="0"/>
              <a:t>，模型依然会先学习短路径样本。</a:t>
            </a:r>
            <a:r>
              <a:rPr lang="zh-CN" altLang="en-US" dirty="0"/>
              <a:t>表明学习短路径比学习</a:t>
            </a:r>
            <a:r>
              <a:rPr lang="en-US" altLang="zh-CN" dirty="0"/>
              <a:t>reasoning</a:t>
            </a:r>
            <a:r>
              <a:rPr lang="zh-CN" altLang="en-US" dirty="0"/>
              <a:t>要简单，而不仅仅是因为短路径样本数量多。（不一定存在，不存在这个现象就去掉</a:t>
            </a:r>
            <a:r>
              <a:rPr lang="en-US" altLang="zh-CN" dirty="0"/>
              <a:t>Q4</a:t>
            </a:r>
            <a:r>
              <a:rPr lang="zh-CN" altLang="en-US" dirty="0"/>
              <a:t>）</a:t>
            </a:r>
            <a:endParaRPr lang="en-US" altLang="zh-CN" dirty="0"/>
          </a:p>
          <a:p>
            <a:pPr lvl="1"/>
            <a:r>
              <a:rPr lang="en-US" altLang="zh-CN" dirty="0"/>
              <a:t>2.</a:t>
            </a:r>
            <a:r>
              <a:rPr lang="zh-CN" altLang="en-US" dirty="0"/>
              <a:t> 模型在训练集的短路径数据部分上达到目标精度仅需训练更少的迭代次数，和更少的参数量，这表明</a:t>
            </a:r>
            <a:r>
              <a:rPr lang="en-US" altLang="zh-CN" dirty="0"/>
              <a:t>reasoning</a:t>
            </a:r>
            <a:r>
              <a:rPr lang="zh-CN" altLang="en-US" dirty="0"/>
              <a:t>能力的确是更难学到的。 </a:t>
            </a:r>
            <a:endParaRPr kumimoji="1" lang="en-US" altLang="zh-CN" dirty="0"/>
          </a:p>
        </p:txBody>
      </p:sp>
    </p:spTree>
    <p:extLst>
      <p:ext uri="{BB962C8B-B14F-4D97-AF65-F5344CB8AC3E}">
        <p14:creationId xmlns:p14="http://schemas.microsoft.com/office/powerpoint/2010/main" val="8654059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FC53CC-4B73-4A44-9026-79622F325988}"/>
              </a:ext>
            </a:extLst>
          </p:cNvPr>
          <p:cNvSpPr>
            <a:spLocks noGrp="1"/>
          </p:cNvSpPr>
          <p:nvPr>
            <p:ph type="title"/>
          </p:nvPr>
        </p:nvSpPr>
        <p:spPr>
          <a:xfrm>
            <a:off x="838200" y="-212205"/>
            <a:ext cx="10515600" cy="1325563"/>
          </a:xfrm>
        </p:spPr>
        <p:txBody>
          <a:bodyPr/>
          <a:lstStyle/>
          <a:p>
            <a:r>
              <a:rPr kumimoji="1" lang="en-US" altLang="zh-CN" dirty="0"/>
              <a:t>Q5.</a:t>
            </a:r>
            <a:r>
              <a:rPr kumimoji="1" lang="zh-CN" altLang="en-US" dirty="0"/>
              <a:t> </a:t>
            </a:r>
            <a:r>
              <a:rPr kumimoji="1" lang="en" altLang="zh-CN" dirty="0"/>
              <a:t>How do Models Learn Shortcuts?</a:t>
            </a:r>
            <a:endParaRPr kumimoji="1" lang="zh-CN" altLang="en-US" dirty="0"/>
          </a:p>
        </p:txBody>
      </p:sp>
      <p:sp>
        <p:nvSpPr>
          <p:cNvPr id="3" name="内容占位符 2">
            <a:extLst>
              <a:ext uri="{FF2B5EF4-FFF2-40B4-BE49-F238E27FC236}">
                <a16:creationId xmlns:a16="http://schemas.microsoft.com/office/drawing/2014/main" id="{9C72C00E-0312-434D-A51B-15B4D547DA13}"/>
              </a:ext>
            </a:extLst>
          </p:cNvPr>
          <p:cNvSpPr>
            <a:spLocks noGrp="1"/>
          </p:cNvSpPr>
          <p:nvPr>
            <p:ph idx="1"/>
          </p:nvPr>
        </p:nvSpPr>
        <p:spPr>
          <a:xfrm>
            <a:off x="838200" y="834389"/>
            <a:ext cx="10515600" cy="6124352"/>
          </a:xfrm>
        </p:spPr>
        <p:txBody>
          <a:bodyPr>
            <a:normAutofit fontScale="92500" lnSpcReduction="10000"/>
          </a:bodyPr>
          <a:lstStyle/>
          <a:p>
            <a:r>
              <a:rPr kumimoji="1" lang="zh-CN" altLang="en-US" dirty="0"/>
              <a:t>模型：</a:t>
            </a:r>
            <a:r>
              <a:rPr kumimoji="1" lang="en-US" altLang="zh-CN" dirty="0"/>
              <a:t>LXMERT</a:t>
            </a:r>
            <a:r>
              <a:rPr kumimoji="1" lang="zh-CN" altLang="en-US" dirty="0"/>
              <a:t> </a:t>
            </a:r>
            <a:r>
              <a:rPr kumimoji="1" lang="en-US" altLang="zh-CN" dirty="0"/>
              <a:t>&amp;</a:t>
            </a:r>
            <a:r>
              <a:rPr kumimoji="1" lang="zh-CN" altLang="en-US" dirty="0"/>
              <a:t> </a:t>
            </a:r>
            <a:r>
              <a:rPr kumimoji="1" lang="en-US" altLang="zh-CN" dirty="0" err="1"/>
              <a:t>UpDn</a:t>
            </a:r>
            <a:endParaRPr kumimoji="1" lang="en-US" altLang="zh-CN" dirty="0"/>
          </a:p>
          <a:p>
            <a:r>
              <a:rPr kumimoji="1" lang="zh-CN" altLang="en-US" dirty="0"/>
              <a:t>猜测：</a:t>
            </a:r>
            <a:endParaRPr kumimoji="1" lang="en-US" altLang="zh-CN" dirty="0"/>
          </a:p>
          <a:p>
            <a:pPr lvl="1"/>
            <a:r>
              <a:rPr lang="zh-CN" altLang="en-US" dirty="0"/>
              <a:t>在训练的早期阶段，短路径样本所给出的梯度是更明确的</a:t>
            </a:r>
            <a:r>
              <a:rPr lang="en-US" altLang="zh-CN" dirty="0"/>
              <a:t>(</a:t>
            </a:r>
            <a:r>
              <a:rPr lang="zh-CN" altLang="en-US" dirty="0"/>
              <a:t>方差更小</a:t>
            </a:r>
            <a:r>
              <a:rPr lang="en-US" altLang="zh-CN" dirty="0"/>
              <a:t>)</a:t>
            </a:r>
            <a:r>
              <a:rPr lang="zh-CN" altLang="en-US" dirty="0"/>
              <a:t>，因此模型更倾向于向拟合短路径样本的方向做梯度下降，然而在训练后期，模型将受困于</a:t>
            </a:r>
            <a:r>
              <a:rPr lang="en-US" altLang="zh-CN" dirty="0"/>
              <a:t>shortcut</a:t>
            </a:r>
            <a:r>
              <a:rPr lang="zh-CN" altLang="en-US" dirty="0"/>
              <a:t> </a:t>
            </a:r>
            <a:r>
              <a:rPr lang="en-US" altLang="zh-CN" dirty="0"/>
              <a:t>tricks</a:t>
            </a:r>
            <a:r>
              <a:rPr lang="zh-CN" altLang="en-US" dirty="0"/>
              <a:t>的局部最优解，无法进一步学习更难的</a:t>
            </a:r>
            <a:r>
              <a:rPr lang="en-US" altLang="zh-CN" dirty="0"/>
              <a:t>reasoning</a:t>
            </a:r>
            <a:r>
              <a:rPr lang="zh-CN" altLang="en-US" dirty="0"/>
              <a:t>能力。</a:t>
            </a:r>
            <a:r>
              <a:rPr kumimoji="1" lang="zh-CN" altLang="en-US" dirty="0"/>
              <a:t> </a:t>
            </a:r>
            <a:endParaRPr kumimoji="1" lang="en-US" altLang="zh-CN" dirty="0"/>
          </a:p>
          <a:p>
            <a:r>
              <a:rPr kumimoji="1" lang="zh-CN" altLang="en-US" dirty="0"/>
              <a:t>数据集构造：</a:t>
            </a:r>
            <a:endParaRPr kumimoji="1" lang="en-US" altLang="zh-CN" dirty="0"/>
          </a:p>
          <a:p>
            <a:pPr lvl="1"/>
            <a:r>
              <a:rPr kumimoji="1" lang="en-US" altLang="zh-CN" dirty="0"/>
              <a:t>1. </a:t>
            </a:r>
            <a:r>
              <a:rPr kumimoji="1" lang="zh-CN" altLang="en-US" dirty="0"/>
              <a:t>类似于之前的测试集数据构造。</a:t>
            </a:r>
            <a:endParaRPr kumimoji="1" lang="en-US" altLang="zh-CN" dirty="0"/>
          </a:p>
          <a:p>
            <a:pPr lvl="1"/>
            <a:r>
              <a:rPr kumimoji="1" lang="en-US" altLang="zh-CN" dirty="0"/>
              <a:t>2.</a:t>
            </a:r>
            <a:r>
              <a:rPr kumimoji="1" lang="zh-CN" altLang="en-US" dirty="0"/>
              <a:t> 对训练集分两种情况，</a:t>
            </a:r>
            <a:r>
              <a:rPr kumimoji="1" lang="en-US" altLang="zh-CN" dirty="0"/>
              <a:t>1</a:t>
            </a:r>
            <a:r>
              <a:rPr kumimoji="1" lang="zh-CN" altLang="en-US" dirty="0"/>
              <a:t>是保持原来捷径样本很多的分布</a:t>
            </a:r>
            <a:r>
              <a:rPr kumimoji="1" lang="en-US" altLang="zh-CN" dirty="0"/>
              <a:t>(</a:t>
            </a:r>
            <a:r>
              <a:rPr kumimoji="1" lang="zh-CN" altLang="en-US" dirty="0"/>
              <a:t>短路径样本主导训练集</a:t>
            </a:r>
            <a:r>
              <a:rPr kumimoji="1" lang="en-US" altLang="zh-CN" dirty="0"/>
              <a:t>)</a:t>
            </a:r>
            <a:r>
              <a:rPr kumimoji="1" lang="zh-CN" altLang="en-US" dirty="0"/>
              <a:t>，</a:t>
            </a:r>
            <a:r>
              <a:rPr kumimoji="1" lang="en-US" altLang="zh-CN" dirty="0"/>
              <a:t>2</a:t>
            </a:r>
            <a:r>
              <a:rPr kumimoji="1" lang="zh-CN" altLang="en-US" dirty="0"/>
              <a:t>是令短路径样本和普通样本有接近比例（短路径样本不主导训练集）。</a:t>
            </a:r>
            <a:endParaRPr kumimoji="1" lang="en-US" altLang="zh-CN" dirty="0"/>
          </a:p>
          <a:p>
            <a:r>
              <a:rPr kumimoji="1" lang="zh-CN" altLang="en-US" dirty="0"/>
              <a:t>预期实验结果：</a:t>
            </a:r>
            <a:endParaRPr kumimoji="1" lang="en-US" altLang="zh-CN" dirty="0"/>
          </a:p>
          <a:p>
            <a:pPr lvl="1"/>
            <a:r>
              <a:rPr lang="en-US" altLang="zh-CN" dirty="0"/>
              <a:t>1.</a:t>
            </a:r>
            <a:r>
              <a:rPr lang="zh-CN" altLang="en-US" dirty="0"/>
              <a:t> 在训练早期，两种训练集的模型在短路径测试数据和挑战测试数据上的表现均差异逐渐增大，这一结果表明，模型在训练的早期阶段倾向于学习短路径技巧，从而在短路径样本上的表现提升得更快。</a:t>
            </a:r>
            <a:endParaRPr lang="en-US" altLang="zh-CN" dirty="0"/>
          </a:p>
          <a:p>
            <a:pPr lvl="1"/>
            <a:r>
              <a:rPr kumimoji="1" lang="en-US" altLang="zh-CN" dirty="0"/>
              <a:t>2.</a:t>
            </a:r>
            <a:r>
              <a:rPr lang="zh-CN" altLang="en-US" dirty="0"/>
              <a:t>到了训练的中后期阶段，当训练集的短路径样本不能够主导训练集时，这一差异转而会逐渐下降，这表明模型开始更多地学习更难的</a:t>
            </a:r>
            <a:r>
              <a:rPr lang="en-US" altLang="zh-CN" dirty="0"/>
              <a:t>reasoning</a:t>
            </a:r>
            <a:r>
              <a:rPr lang="zh-CN" altLang="en-US" dirty="0"/>
              <a:t>技巧，此时挑战样本对梯度的贡献变得更为明显，但如果训练集包含的捷径样本有着主导地位，这一差异会趋于平稳，这说明模型的学习路线依旧被捷径样本所主导，模型无法通过训练集中比例较少挑战样本学习</a:t>
            </a:r>
            <a:r>
              <a:rPr lang="en-US" altLang="zh-CN" dirty="0"/>
              <a:t>reasoning</a:t>
            </a:r>
            <a:r>
              <a:rPr lang="zh-CN" altLang="en-US" dirty="0"/>
              <a:t>技巧，即相对较少的</a:t>
            </a:r>
            <a:r>
              <a:rPr lang="zh-CN" altLang="en-US" b="1" dirty="0"/>
              <a:t>未解决的挑战样本无法激发模型去学习更复杂的</a:t>
            </a:r>
            <a:r>
              <a:rPr lang="en-US" altLang="zh-CN" b="1" dirty="0"/>
              <a:t>reasoning</a:t>
            </a:r>
            <a:r>
              <a:rPr lang="zh-CN" altLang="en-US" b="1" dirty="0"/>
              <a:t>技巧。</a:t>
            </a:r>
            <a:endParaRPr kumimoji="1" lang="en-US" altLang="zh-CN" dirty="0"/>
          </a:p>
        </p:txBody>
      </p:sp>
    </p:spTree>
    <p:extLst>
      <p:ext uri="{BB962C8B-B14F-4D97-AF65-F5344CB8AC3E}">
        <p14:creationId xmlns:p14="http://schemas.microsoft.com/office/powerpoint/2010/main" val="21123117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69CB8A-1C46-F242-B6CD-53AD1F20F24F}"/>
              </a:ext>
            </a:extLst>
          </p:cNvPr>
          <p:cNvSpPr>
            <a:spLocks noGrp="1"/>
          </p:cNvSpPr>
          <p:nvPr>
            <p:ph type="title"/>
          </p:nvPr>
        </p:nvSpPr>
        <p:spPr/>
        <p:txBody>
          <a:bodyPr/>
          <a:lstStyle/>
          <a:p>
            <a:r>
              <a:rPr kumimoji="1" lang="en-US" altLang="zh-CN" dirty="0"/>
              <a:t>Discussion</a:t>
            </a:r>
            <a:endParaRPr kumimoji="1" lang="zh-CN" altLang="en-US" dirty="0"/>
          </a:p>
        </p:txBody>
      </p:sp>
      <p:sp>
        <p:nvSpPr>
          <p:cNvPr id="3" name="内容占位符 2">
            <a:extLst>
              <a:ext uri="{FF2B5EF4-FFF2-40B4-BE49-F238E27FC236}">
                <a16:creationId xmlns:a16="http://schemas.microsoft.com/office/drawing/2014/main" id="{1513E91C-9804-6248-8D77-7556F56A9F42}"/>
              </a:ext>
            </a:extLst>
          </p:cNvPr>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21394714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10571</TotalTime>
  <Words>10426</Words>
  <Application>Microsoft Macintosh PowerPoint</Application>
  <PresentationFormat>宽屏</PresentationFormat>
  <Paragraphs>667</Paragraphs>
  <Slides>100</Slides>
  <Notes>59</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100</vt:i4>
      </vt:variant>
    </vt:vector>
  </HeadingPairs>
  <TitlesOfParts>
    <vt:vector size="104" baseType="lpstr">
      <vt:lpstr>等线</vt:lpstr>
      <vt:lpstr>等线 Light</vt:lpstr>
      <vt:lpstr>Arial</vt:lpstr>
      <vt:lpstr>Office 主题​​</vt:lpstr>
      <vt:lpstr>"The road reaches every place, the shortcut only one." </vt:lpstr>
      <vt:lpstr>PowerPoint 演示文稿</vt:lpstr>
      <vt:lpstr>PowerPoint 演示文稿</vt:lpstr>
      <vt:lpstr>PowerPoint 演示文稿</vt:lpstr>
      <vt:lpstr>PowerPoint 演示文稿</vt:lpstr>
      <vt:lpstr>Q1. 语言偏见是由哪些短路径构成的？ </vt:lpstr>
      <vt:lpstr>Q1. 语言偏见是由哪些短路径构成的？ </vt:lpstr>
      <vt:lpstr>Q1. 语言偏见是由哪些短路径构成的？ </vt:lpstr>
      <vt:lpstr>Q1. 语言偏见是由哪些短路径构成的？ </vt:lpstr>
      <vt:lpstr>Q2.语言偏见(QA间)是VQA中唯一的短路径吗？</vt:lpstr>
      <vt:lpstr>Q2.语言偏见(QA间)是VQA中唯一的短路径吗？</vt:lpstr>
      <vt:lpstr>PowerPoint 演示文稿</vt:lpstr>
      <vt:lpstr>PowerPoint 演示文稿</vt:lpstr>
      <vt:lpstr>PowerPoint 演示文稿</vt:lpstr>
      <vt:lpstr>PowerPoint 演示文稿</vt:lpstr>
      <vt:lpstr>PowerPoint 演示文稿</vt:lpstr>
      <vt:lpstr>1. What is shortcut learning? 2. Where do shortcuts come from? 3. Diagnosing and understanding shortcut learning 4. Beyond shortcut learning</vt:lpstr>
      <vt:lpstr>1. What is shortcut learning?</vt:lpstr>
      <vt:lpstr>1. What is shortcut learning?</vt:lpstr>
      <vt:lpstr>1. What is shortcut learning?</vt:lpstr>
      <vt:lpstr>1. What is shortcut learning?</vt:lpstr>
      <vt:lpstr>1. What is shortcut learning?</vt:lpstr>
      <vt:lpstr>1. What is shortcut learning?</vt:lpstr>
      <vt:lpstr>1. What is shortcut learning?</vt:lpstr>
      <vt:lpstr>1. What is shortcut learning?</vt:lpstr>
      <vt:lpstr>1. What is shortcut learning?</vt:lpstr>
      <vt:lpstr>1. What is shortcut learning?</vt:lpstr>
      <vt:lpstr>1. What is shortcut learning?</vt:lpstr>
      <vt:lpstr>2. Where do shortcuts come from?</vt:lpstr>
      <vt:lpstr>2. Where do shortcuts come from?</vt:lpstr>
      <vt:lpstr>2. Where do shortcuts come from?</vt:lpstr>
      <vt:lpstr>2. Where do shortcuts come from?</vt:lpstr>
      <vt:lpstr>2. Where do shortcuts come from?</vt:lpstr>
      <vt:lpstr>2. Where do shortcuts come from?</vt:lpstr>
      <vt:lpstr>2. Where do shortcuts come from?</vt:lpstr>
      <vt:lpstr>2. Where do shortcuts come from?</vt:lpstr>
      <vt:lpstr>2. Where do shortcuts come from?</vt:lpstr>
      <vt:lpstr>2. Where do shortcuts come from?</vt:lpstr>
      <vt:lpstr>2. Where do shortcuts come from?</vt:lpstr>
      <vt:lpstr>2. Where do shortcuts come from?</vt:lpstr>
      <vt:lpstr>2. Where do shortcuts come from?</vt:lpstr>
      <vt:lpstr>2. Where do shortcuts come from?</vt:lpstr>
      <vt:lpstr>2. Where do shortcuts come from?</vt:lpstr>
      <vt:lpstr>2. Where do shortcuts come from?</vt:lpstr>
      <vt:lpstr>2. Where do shortcuts come from?</vt:lpstr>
      <vt:lpstr>3. Diagnosing and understanding shortcut learning</vt:lpstr>
      <vt:lpstr>3.1  Interpreting results carefully </vt:lpstr>
      <vt:lpstr>3.2 Detecting shortcuts: towards o.o.d. generalization tests </vt:lpstr>
      <vt:lpstr>3.2 Detecting shortcuts: towards o.o.d. generalization tests </vt:lpstr>
      <vt:lpstr>3.3 Shortcuts: why are they learned?</vt:lpstr>
      <vt:lpstr>3.3 Shortcuts: why are they learned?</vt:lpstr>
      <vt:lpstr>4. Beyond shortcut learning （不同视角） </vt:lpstr>
      <vt:lpstr>4. Beyond shortcut learning </vt:lpstr>
      <vt:lpstr>4. Beyond shortcut learning </vt:lpstr>
      <vt:lpstr>4. Beyond shortcut learning </vt:lpstr>
      <vt:lpstr>4. Beyond shortcut learning </vt:lpstr>
      <vt:lpstr>4. Beyond shortcut learning </vt:lpstr>
      <vt:lpstr>5. Conclusion</vt:lpstr>
      <vt:lpstr>PowerPoint 演示文稿</vt:lpstr>
      <vt:lpstr>Why Machine Reading Comprehension Models Learn Shortcuts?</vt:lpstr>
      <vt:lpstr>Motivation</vt:lpstr>
      <vt:lpstr>Two difficulties</vt:lpstr>
      <vt:lpstr>Two difficulties</vt:lpstr>
      <vt:lpstr>Main Idea</vt:lpstr>
      <vt:lpstr>四个问题：</vt:lpstr>
      <vt:lpstr>四个问题：</vt:lpstr>
      <vt:lpstr>1. How to construct the dataset?</vt:lpstr>
      <vt:lpstr>1.1 QWM-Para Dataset</vt:lpstr>
      <vt:lpstr>1.2 SpM-Para Dataset</vt:lpstr>
      <vt:lpstr>1.3 构造数据的质量要求和分析</vt:lpstr>
      <vt:lpstr>1.3 构造数据的质量要求和分析</vt:lpstr>
      <vt:lpstr>2. How the Shortcut Questions Affect Model Performance?</vt:lpstr>
      <vt:lpstr>2. How the Shortcut Questions Affect Model Performance?</vt:lpstr>
      <vt:lpstr>2. How the Shortcut Questions Affect Model Performance?</vt:lpstr>
      <vt:lpstr>2. How the Shortcut Questions Affect Model Performance?</vt:lpstr>
      <vt:lpstr>2. How the Shortcut Questions Affect Model Performance?</vt:lpstr>
      <vt:lpstr>3. Whether Question Word Matching is Easier to Learn than Paraphrasing?</vt:lpstr>
      <vt:lpstr>3. Whether Question Word Matching is Easier to Learn than Paraphrasing?</vt:lpstr>
      <vt:lpstr>3. Whether Question Word Matching is Easier to Learn than Paraphrasing?</vt:lpstr>
      <vt:lpstr>3. Whether Question Word Matching is Easier to Learn than Paraphrasing?</vt:lpstr>
      <vt:lpstr>3. Whether Question Word Matching is Easier to Learn than Paraphrasing?</vt:lpstr>
      <vt:lpstr>3. Whether Question Word Matching is Easier to Learn than Paraphrasing?</vt:lpstr>
      <vt:lpstr>4. How do Models Learn Shortcuts?</vt:lpstr>
      <vt:lpstr>4. How do Models Learn Shortcuts?</vt:lpstr>
      <vt:lpstr>4. How do Models Learn Shortcuts?</vt:lpstr>
      <vt:lpstr>4. How do Models Learn Shortcuts?</vt:lpstr>
      <vt:lpstr>Climbing towards Robust VQA: Shortcut Learning in Visual Question Answering</vt:lpstr>
      <vt:lpstr>1. Motivation</vt:lpstr>
      <vt:lpstr>Q1. 语言偏见是由哪些短路径构成的？ </vt:lpstr>
      <vt:lpstr>Q1. 语言偏见是由哪些短路径构成的？ </vt:lpstr>
      <vt:lpstr>Q1. 语言偏见是由哪些短路径构成的？ </vt:lpstr>
      <vt:lpstr>Q1. 语言偏见是由哪些短路径构成的？ </vt:lpstr>
      <vt:lpstr>Q2.语言偏见(QA间)是VQA中唯一的短路径吗？</vt:lpstr>
      <vt:lpstr>Q2.语言偏见(QA间)是VQA中唯一的短路径吗？</vt:lpstr>
      <vt:lpstr>Q3. How the Shortcut Samples Affect Model Performance?</vt:lpstr>
      <vt:lpstr>Q3. How the Shortcut Samples Affect Model Performance?</vt:lpstr>
      <vt:lpstr>Q4. Whether Memorizing the Shortcuts is Easier to Learn than Reasoning?</vt:lpstr>
      <vt:lpstr>Q5. How do Models Learn Shortcuts?</vt:lpstr>
      <vt:lpstr>Discussion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短路径</dc:title>
  <dc:creator>pt666</dc:creator>
  <cp:lastModifiedBy>pt666</cp:lastModifiedBy>
  <cp:revision>572</cp:revision>
  <dcterms:created xsi:type="dcterms:W3CDTF">2021-09-22T02:30:19Z</dcterms:created>
  <dcterms:modified xsi:type="dcterms:W3CDTF">2021-10-13T03:06:38Z</dcterms:modified>
</cp:coreProperties>
</file>